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93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C0C85-B301-488D-B5E4-4FAC8B658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B39C1F-8AE9-461D-8260-7B1C94BC6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51D88-7F2A-48F4-AFDC-ADC8AF70B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4E0CA-16C2-4846-B5A6-0F0E1C13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E97CB-B358-46BB-BE3C-9BA22A27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5069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F6949-27F5-4774-8814-6ACB18D3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551C4F-D030-43A7-B299-330BF2E326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1C2AD-082B-4DDB-A4AE-5DA2146CD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29066-41B6-492E-B225-4ABB5645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021F75-4416-4DD9-AFB2-D254901E6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351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9F6A28-ED85-4B86-A59D-2575184DD3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04565-2D28-4E30-9D80-50E1C78FE2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35BB4A-5101-440B-9FC8-6CB97D3A1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54849-F314-42B8-8EAA-DC8FFF53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ECBE6E-3763-49B4-B55B-E9C96DE3B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7844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FFA6-5FC2-4E1C-8FFA-2AA0BE96C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D38CA-4A29-451C-8811-04F0EC965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8D46B5-F634-4329-B4B1-E13526C0F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677235-9E6E-41FD-BDAF-6E21F8FAB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2C0D4-690A-472F-AF08-93083CCD1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269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E7508-69A6-48E7-99BC-0A11918C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37F775-C37D-4E3A-B32D-9ECFDAA28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7FEA3D-B5F0-4FEB-A8FF-47A61956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E06BAD-5192-447A-B0F8-3D68839C7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4AB58-CC84-46A9-B514-8BA991F88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0339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D401-EFDF-4B52-A961-E775E6106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C02D4-2ABB-445E-928C-9FAB8FD7C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BF7C34-F6B8-4691-9F13-1243EA4B6D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50BA8-8462-4DA9-AB93-EE74340E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94B52A-584E-4093-95AD-CDCF28DA5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60B43-EFC2-425A-A2C7-C6895D713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6186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70313-EB16-4968-97CA-54048ED60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9841B-36C2-4D02-B48B-D4431FCC7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3850E-8A5F-4BCC-81E7-78D913B1ED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1F862F-5C14-4FA9-B83E-68C7DA5AC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4676BF-EE49-402D-BE88-34B1F0E469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5E7D91-343C-4276-AB79-CD6E3380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C8888B-0C43-41FD-A47E-68B552CFA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18F284-C572-4D5B-B688-08AC65DAB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1644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6B27F-F703-4379-A38F-4CFD0FDBB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11C36-A8AB-484C-B964-CEC7C67B9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BFF84F-9025-4BCA-8227-DB0514985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F25C08-8743-436C-87F7-5077933C3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5521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11B1AF-8C83-4CA0-B9EC-E5B49CDD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D7B88-F16E-4E71-86DE-2726F437D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D2712-25BE-4048-8C24-889D23E76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78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80B7A-0022-4C03-A4A6-116287E60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B43D6-1E00-4851-B425-E0E223F3B2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001558-D96B-411D-8DA6-C867E93BB3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118A83-65D0-42EF-AD69-D1655007D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0A8006-D543-4E5B-B2FD-AE4258DB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0EE6FC-AF00-41FF-BFFC-52F2A7853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2451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BF89-1D4B-4B42-AC7F-E7388C528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0FBBB-A52C-4493-84B1-1B10B1884B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A22EB5-6E45-406A-A047-255179C524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CC8E1E-2FBF-4281-B24A-24F8CF3DF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4EEC16-580A-4A30-A3F4-F7D7AE5AF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2B0DBD-E32A-4E79-9F12-E2F0F2D3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9330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52AAFB-D1D6-4B1E-934C-EEE378799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E2EBBE-5525-4D11-A173-F80357AB7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1C0F3-0373-4346-80F6-FF94258CCA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1CA3F-D861-4CE2-8E81-736F3D80634A}" type="datetimeFigureOut">
              <a:rPr lang="en-GB" smtClean="0"/>
              <a:t>23/02/2021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2D0AE-EBE3-4AE7-8D86-0D93C3250E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B6E3-3BCE-4221-87E4-133969509A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89ADA-DAA2-4182-B468-776A63322BCC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5001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3D1106-FBE5-4070-B06B-0121D386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EACE700-38CC-4C78-B360-A7F0F45AC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00" b="63401"/>
          <a:stretch/>
        </p:blipFill>
        <p:spPr>
          <a:xfrm>
            <a:off x="3080159" y="-470745"/>
            <a:ext cx="7207406" cy="7657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91568-DE6C-44B2-AF25-FEAF556302E4}"/>
              </a:ext>
            </a:extLst>
          </p:cNvPr>
          <p:cNvSpPr txBox="1"/>
          <p:nvPr/>
        </p:nvSpPr>
        <p:spPr>
          <a:xfrm>
            <a:off x="4643419" y="1817120"/>
            <a:ext cx="338701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FLY HIGH</a:t>
            </a:r>
          </a:p>
          <a:p>
            <a:pPr algn="ctr"/>
            <a:r>
              <a:rPr lang="en-GB" sz="44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FRIDAY</a:t>
            </a:r>
          </a:p>
          <a:p>
            <a:pPr algn="ctr"/>
            <a:endParaRPr lang="en-GB" sz="4400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33DBDF-65EA-4E8F-BFC1-03EF3822F1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33594" b="58025"/>
          <a:stretch/>
        </p:blipFill>
        <p:spPr>
          <a:xfrm>
            <a:off x="0" y="238526"/>
            <a:ext cx="4353418" cy="22590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A1853-8B24-4737-B2F2-29C13135FC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r="11530" b="49436"/>
          <a:stretch/>
        </p:blipFill>
        <p:spPr>
          <a:xfrm>
            <a:off x="9505125" y="2765144"/>
            <a:ext cx="2208313" cy="36378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6C4AC98-3FB0-4BE5-AE8E-D4F46FDA82B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33361" r="48963" b="46746"/>
          <a:stretch/>
        </p:blipFill>
        <p:spPr>
          <a:xfrm>
            <a:off x="-95438" y="4621177"/>
            <a:ext cx="4831040" cy="19816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781E01-0D88-4168-B16D-5A04697295F6}"/>
              </a:ext>
            </a:extLst>
          </p:cNvPr>
          <p:cNvSpPr txBox="1"/>
          <p:nvPr/>
        </p:nvSpPr>
        <p:spPr>
          <a:xfrm>
            <a:off x="8632122" y="6602852"/>
            <a:ext cx="2993484" cy="1949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aseline="30000" dirty="0">
                <a:latin typeface="Verdana" panose="020B0604030504040204" pitchFamily="34" charset="0"/>
                <a:ea typeface="Verdana" panose="020B0604030504040204" pitchFamily="34" charset="0"/>
              </a:rPr>
              <a:t>© Launchpad Publishing Ltd 2018, illustrations © Clive Goodyer</a:t>
            </a:r>
          </a:p>
        </p:txBody>
      </p:sp>
    </p:spTree>
    <p:extLst>
      <p:ext uri="{BB962C8B-B14F-4D97-AF65-F5344CB8AC3E}">
        <p14:creationId xmlns:p14="http://schemas.microsoft.com/office/powerpoint/2010/main" val="1762043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A25ABC-7DDF-4F75-9FD9-7873FE29C621}"/>
              </a:ext>
            </a:extLst>
          </p:cNvPr>
          <p:cNvSpPr txBox="1"/>
          <p:nvPr/>
        </p:nvSpPr>
        <p:spPr>
          <a:xfrm>
            <a:off x="137556" y="553976"/>
            <a:ext cx="51868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How will you make your paper </a:t>
            </a:r>
            <a:b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fly the farthest? </a:t>
            </a: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Create your design and make it.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C6B7E51-9BA4-4161-A9FC-DFC6FB61815B}"/>
              </a:ext>
            </a:extLst>
          </p:cNvPr>
          <p:cNvSpPr/>
          <p:nvPr/>
        </p:nvSpPr>
        <p:spPr>
          <a:xfrm>
            <a:off x="5150456" y="1315382"/>
            <a:ext cx="6740620" cy="463450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A25761-232A-429A-84F1-36024B3C8B77}"/>
              </a:ext>
            </a:extLst>
          </p:cNvPr>
          <p:cNvSpPr txBox="1"/>
          <p:nvPr/>
        </p:nvSpPr>
        <p:spPr>
          <a:xfrm>
            <a:off x="5484777" y="1630415"/>
            <a:ext cx="60978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Test how far your paper flies like a scientist.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2BF762-7EDB-48B4-9F9A-77BC42B4B804}"/>
              </a:ext>
            </a:extLst>
          </p:cNvPr>
          <p:cNvSpPr txBox="1"/>
          <p:nvPr/>
        </p:nvSpPr>
        <p:spPr>
          <a:xfrm>
            <a:off x="5484777" y="2050547"/>
            <a:ext cx="62186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When scientists conduct an experiment, they follow these simple rules to make sure it is a fair test. 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8ACCD3-C4CE-474A-AD1C-50156C21FF28}"/>
              </a:ext>
            </a:extLst>
          </p:cNvPr>
          <p:cNvSpPr txBox="1"/>
          <p:nvPr/>
        </p:nvSpPr>
        <p:spPr>
          <a:xfrm>
            <a:off x="5310803" y="2933237"/>
            <a:ext cx="609783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Make each test as similar as possible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. Always stand in the same place to throw your paper, throw them in the same direction and try to use the same amount of force.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A379B6-696B-49CB-B771-B3AEA71FA277}"/>
              </a:ext>
            </a:extLst>
          </p:cNvPr>
          <p:cNvSpPr txBox="1"/>
          <p:nvPr/>
        </p:nvSpPr>
        <p:spPr>
          <a:xfrm>
            <a:off x="5310803" y="4210369"/>
            <a:ext cx="65396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en-US" sz="1800" b="1" dirty="0">
                <a:latin typeface="Verdana" panose="020B0604030504040204" pitchFamily="34" charset="0"/>
                <a:ea typeface="Verdana" panose="020B0604030504040204" pitchFamily="34" charset="0"/>
              </a:rPr>
              <a:t>Repeat your experiment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in case something goes wrong with the first test. Try throwing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it</a:t>
            </a:r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</a:rPr>
              <a:t> three times and then record the measurement that isn’t the longest or the shortest. Or, to be even more accurate, find the average (mean) result.  </a:t>
            </a:r>
            <a:endParaRPr lang="en-GB" sz="18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64D94C2-AA41-4940-9EAA-DC3FC8B7E501}"/>
              </a:ext>
            </a:extLst>
          </p:cNvPr>
          <p:cNvSpPr txBox="1"/>
          <p:nvPr/>
        </p:nvSpPr>
        <p:spPr>
          <a:xfrm>
            <a:off x="567591" y="2487595"/>
            <a:ext cx="4260775" cy="3816429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sz="10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to work out the </a:t>
            </a:r>
            <a:b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8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mean result:</a:t>
            </a:r>
          </a:p>
          <a:p>
            <a:pPr algn="ctr"/>
            <a:endParaRPr lang="en-US" sz="8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Throw it 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once and </a:t>
            </a: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write down the distance it flew.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Throw it again four more times, writing down the distance each time.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Now add together all five distances.</a:t>
            </a:r>
          </a:p>
          <a:p>
            <a:pPr marL="342900" indent="-342900"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Divide the total number by five (the number of tests). This is the mean distance flown.</a:t>
            </a:r>
            <a:endParaRPr lang="en-GB" sz="18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808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F39ED3C-C818-4269-96D3-A9CA53C9BD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BC28AA7E-8DA5-4012-9F1F-39B777746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30" y="1054769"/>
            <a:ext cx="8110378" cy="6858000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A884B4E-C996-4D1D-9E7E-5FAF0EBE519E}"/>
              </a:ext>
            </a:extLst>
          </p:cNvPr>
          <p:cNvSpPr/>
          <p:nvPr/>
        </p:nvSpPr>
        <p:spPr>
          <a:xfrm>
            <a:off x="6268720" y="749969"/>
            <a:ext cx="2611119" cy="1713744"/>
          </a:xfrm>
          <a:prstGeom prst="wedgeEllipseCallout">
            <a:avLst>
              <a:gd name="adj1" fmla="val -64912"/>
              <a:gd name="adj2" fmla="val 47342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Don’t forget to share your results with the rest of the school. </a:t>
            </a:r>
            <a:b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Good luck!</a:t>
            </a:r>
            <a:endParaRPr lang="en-GB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33D1106-FBE5-4070-B06B-0121D386AE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" r="1153" b="21842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291568-DE6C-44B2-AF25-FEAF556302E4}"/>
              </a:ext>
            </a:extLst>
          </p:cNvPr>
          <p:cNvSpPr txBox="1"/>
          <p:nvPr/>
        </p:nvSpPr>
        <p:spPr>
          <a:xfrm>
            <a:off x="1686200" y="884964"/>
            <a:ext cx="8442664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b="1" dirty="0">
                <a:latin typeface="Verdana" panose="020B0604030504040204" pitchFamily="34" charset="0"/>
                <a:ea typeface="Verdana" panose="020B0604030504040204" pitchFamily="34" charset="0"/>
              </a:rPr>
              <a:t>Challenge</a:t>
            </a:r>
          </a:p>
          <a:p>
            <a:pPr algn="ctr"/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Who can make paper fly </a:t>
            </a:r>
            <a:b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the farthest? </a:t>
            </a:r>
          </a:p>
          <a:p>
            <a:pPr algn="ctr"/>
            <a:endParaRPr lang="en-GB" sz="4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4400" dirty="0">
                <a:latin typeface="Verdana" panose="020B0604030504040204" pitchFamily="34" charset="0"/>
                <a:ea typeface="Verdana" panose="020B0604030504040204" pitchFamily="34" charset="0"/>
              </a:rPr>
              <a:t>Let’s learn how to fly…</a:t>
            </a:r>
          </a:p>
          <a:p>
            <a:pPr algn="ctr"/>
            <a:endParaRPr lang="en-GB" sz="20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44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GB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54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71CCEB-4409-4DA3-971D-F630E3C6D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3" t="-53" b="24385"/>
          <a:stretch/>
        </p:blipFill>
        <p:spPr>
          <a:xfrm>
            <a:off x="1" y="-47484"/>
            <a:ext cx="12191999" cy="6941388"/>
          </a:xfr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3C9FAC6-C1C6-4E12-9F21-9BBBF08A2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2" t="36873" r="48938" b="37613"/>
          <a:stretch/>
        </p:blipFill>
        <p:spPr>
          <a:xfrm>
            <a:off x="1590076" y="3242916"/>
            <a:ext cx="7674874" cy="36325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72EA9-63B4-447A-8629-1672C50945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65" r="33594" b="58025"/>
          <a:stretch/>
        </p:blipFill>
        <p:spPr>
          <a:xfrm>
            <a:off x="2974752" y="-696219"/>
            <a:ext cx="8697305" cy="451307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13FED5D-0FE2-4025-A3A8-387835DC396F}"/>
              </a:ext>
            </a:extLst>
          </p:cNvPr>
          <p:cNvGrpSpPr/>
          <p:nvPr/>
        </p:nvGrpSpPr>
        <p:grpSpPr>
          <a:xfrm>
            <a:off x="519942" y="-267752"/>
            <a:ext cx="3154555" cy="2945831"/>
            <a:chOff x="519942" y="-267752"/>
            <a:chExt cx="3154555" cy="294583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67E8532-08C5-40D2-985B-E7025D8011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960" b="62634"/>
            <a:stretch/>
          </p:blipFill>
          <p:spPr>
            <a:xfrm>
              <a:off x="519942" y="-267752"/>
              <a:ext cx="3154555" cy="294583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1AD145-2F16-4836-B619-CC93A82E29A2}"/>
                </a:ext>
              </a:extLst>
            </p:cNvPr>
            <p:cNvSpPr txBox="1"/>
            <p:nvPr/>
          </p:nvSpPr>
          <p:spPr>
            <a:xfrm>
              <a:off x="1161251" y="212721"/>
              <a:ext cx="144417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rgbClr val="FFC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Up, up and away!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6B32E86-ECF0-4CA5-A7C8-654376915818}"/>
              </a:ext>
            </a:extLst>
          </p:cNvPr>
          <p:cNvSpPr txBox="1"/>
          <p:nvPr/>
        </p:nvSpPr>
        <p:spPr>
          <a:xfrm>
            <a:off x="659105" y="4407132"/>
            <a:ext cx="1118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Drag slows it down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089BE6A-2826-4D66-B73D-BEC961A5AF2D}"/>
              </a:ext>
            </a:extLst>
          </p:cNvPr>
          <p:cNvSpPr txBox="1"/>
          <p:nvPr/>
        </p:nvSpPr>
        <p:spPr>
          <a:xfrm>
            <a:off x="2494095" y="5416606"/>
            <a:ext cx="115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Gravity pulls it down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322905-947C-4297-A6C0-2FB3E333BCED}"/>
              </a:ext>
            </a:extLst>
          </p:cNvPr>
          <p:cNvSpPr txBox="1"/>
          <p:nvPr/>
        </p:nvSpPr>
        <p:spPr>
          <a:xfrm>
            <a:off x="3735432" y="6216722"/>
            <a:ext cx="1151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Lift pushes it up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45062C-EE5C-43E1-97A1-06FBBA31ACF0}"/>
              </a:ext>
            </a:extLst>
          </p:cNvPr>
          <p:cNvSpPr txBox="1"/>
          <p:nvPr/>
        </p:nvSpPr>
        <p:spPr>
          <a:xfrm>
            <a:off x="5567729" y="3390789"/>
            <a:ext cx="115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Thrust pushes it forward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C679A3-99FF-4460-BFCD-C1EF1C6EEF7C}"/>
              </a:ext>
            </a:extLst>
          </p:cNvPr>
          <p:cNvSpPr txBox="1"/>
          <p:nvPr/>
        </p:nvSpPr>
        <p:spPr>
          <a:xfrm>
            <a:off x="2748498" y="4083966"/>
            <a:ext cx="2138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Four forces</a:t>
            </a:r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affect any flying plane, bird or custard pie…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F1C4A71-B420-4473-A026-14A295E369CA}"/>
              </a:ext>
            </a:extLst>
          </p:cNvPr>
          <p:cNvSpPr txBox="1"/>
          <p:nvPr/>
        </p:nvSpPr>
        <p:spPr>
          <a:xfrm>
            <a:off x="6569342" y="4240810"/>
            <a:ext cx="22655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These pairs of forces </a:t>
            </a:r>
            <a:b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work against each other. Drag acts against thrust and gravity acts against lift. Your magnificent </a:t>
            </a:r>
            <a:b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flying machine will fly if</a:t>
            </a:r>
            <a:b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it has enough thrust and lift to overcome drag </a:t>
            </a:r>
            <a:b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gravity.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8C6C5EA-5927-47B2-9423-84C0D78985F1}"/>
              </a:ext>
            </a:extLst>
          </p:cNvPr>
          <p:cNvSpPr txBox="1"/>
          <p:nvPr/>
        </p:nvSpPr>
        <p:spPr>
          <a:xfrm rot="557933">
            <a:off x="4055442" y="380419"/>
            <a:ext cx="4175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Welcome to the Whizz Pop Bang Flying Club! Fasten seatbelts and chocks away!</a:t>
            </a:r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70E3FDD1-8420-48C9-82B9-DA1B643A3E28}"/>
              </a:ext>
            </a:extLst>
          </p:cNvPr>
          <p:cNvSpPr/>
          <p:nvPr/>
        </p:nvSpPr>
        <p:spPr>
          <a:xfrm>
            <a:off x="4216890" y="1309621"/>
            <a:ext cx="2127899" cy="1138636"/>
          </a:xfrm>
          <a:prstGeom prst="wedgeEllipseCallout">
            <a:avLst>
              <a:gd name="adj1" fmla="val 75393"/>
              <a:gd name="adj2" fmla="val -17571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Wrong chocs! Chocks are the wedges placed under the wheels of old planes to stop them moving.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7EC5C50-542C-4314-9630-D86B87A9EE39}"/>
              </a:ext>
            </a:extLst>
          </p:cNvPr>
          <p:cNvSpPr txBox="1"/>
          <p:nvPr/>
        </p:nvSpPr>
        <p:spPr>
          <a:xfrm>
            <a:off x="9526" y="3193604"/>
            <a:ext cx="2381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FLYING LESSON 1:</a:t>
            </a:r>
          </a:p>
          <a:p>
            <a:pPr algn="ctr"/>
            <a:r>
              <a:rPr lang="en-GB" sz="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en-GB" sz="11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What makes something fly?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D28F8B4-232B-40D8-B44D-3BA884AD3823}"/>
              </a:ext>
            </a:extLst>
          </p:cNvPr>
          <p:cNvSpPr txBox="1"/>
          <p:nvPr/>
        </p:nvSpPr>
        <p:spPr>
          <a:xfrm>
            <a:off x="195543" y="5101135"/>
            <a:ext cx="2265564" cy="1554272"/>
          </a:xfrm>
          <a:prstGeom prst="rect">
            <a:avLst/>
          </a:prstGeom>
          <a:solidFill>
            <a:srgbClr val="119F9C"/>
          </a:solidFill>
          <a:ln w="47625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endParaRPr lang="en-GB" sz="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Drag, or air resistance, </a:t>
            </a:r>
            <a:br>
              <a:rPr lang="en-GB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3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a form of friction that slows down objects moving through the air. Gravity makes unsupported objects fall towards the Earth.</a:t>
            </a:r>
          </a:p>
          <a:p>
            <a:pPr algn="ctr"/>
            <a:endParaRPr lang="en-GB" sz="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6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22" grpId="0"/>
      <p:bldP spid="23" grpId="0" build="allAtOnce" animBg="1"/>
      <p:bldP spid="24" grpId="0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48782-BBC3-40A8-BD56-CC0938709E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2" t="614" r="1153" b="44649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D47579-1843-49FF-8423-A2BF4EE567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5" r="32630" b="55272"/>
          <a:stretch/>
        </p:blipFill>
        <p:spPr>
          <a:xfrm>
            <a:off x="-550472" y="371475"/>
            <a:ext cx="7450943" cy="4229100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3A09D0-EBBC-4163-9C0C-8C8BA8518649}"/>
              </a:ext>
            </a:extLst>
          </p:cNvPr>
          <p:cNvSpPr txBox="1"/>
          <p:nvPr/>
        </p:nvSpPr>
        <p:spPr>
          <a:xfrm>
            <a:off x="4368799" y="536575"/>
            <a:ext cx="2879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FLYING LESSON 2:</a:t>
            </a:r>
          </a:p>
          <a:p>
            <a:pPr algn="ctr"/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Producing thrust and lift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9E60B3F-6C2A-460D-A936-448FC9FC38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4175" r="26696" b="38333"/>
          <a:stretch/>
        </p:blipFill>
        <p:spPr>
          <a:xfrm>
            <a:off x="3830841" y="2569875"/>
            <a:ext cx="3779634" cy="436013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CDCD5BC-D8FE-4387-937E-291784D88F91}"/>
              </a:ext>
            </a:extLst>
          </p:cNvPr>
          <p:cNvSpPr txBox="1"/>
          <p:nvPr/>
        </p:nvSpPr>
        <p:spPr>
          <a:xfrm>
            <a:off x="4838700" y="3275727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Newton’s third law of motion – for every action there is an equal and opposite reaction…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D3448C-3E7E-4B91-96DB-855D555E2AF0}"/>
              </a:ext>
            </a:extLst>
          </p:cNvPr>
          <p:cNvGrpSpPr/>
          <p:nvPr/>
        </p:nvGrpSpPr>
        <p:grpSpPr>
          <a:xfrm>
            <a:off x="6105524" y="2569875"/>
            <a:ext cx="2097283" cy="759465"/>
            <a:chOff x="6105524" y="2569875"/>
            <a:chExt cx="2097283" cy="759465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C06F431-98DB-4690-B6C8-0DBFFC35C74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05524" y="2924240"/>
              <a:ext cx="664819" cy="405100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A90B230-D7C8-4CC8-AE5D-83D7907F70C7}"/>
                </a:ext>
              </a:extLst>
            </p:cNvPr>
            <p:cNvSpPr txBox="1"/>
            <p:nvPr/>
          </p:nvSpPr>
          <p:spPr>
            <a:xfrm>
              <a:off x="6805855" y="2569875"/>
              <a:ext cx="1396952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And you’ll need to know this vital science secret…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4215BC-BD22-4885-99FB-5958352A1D46}"/>
              </a:ext>
            </a:extLst>
          </p:cNvPr>
          <p:cNvGrpSpPr/>
          <p:nvPr/>
        </p:nvGrpSpPr>
        <p:grpSpPr>
          <a:xfrm>
            <a:off x="6228187" y="1657926"/>
            <a:ext cx="1939108" cy="430887"/>
            <a:chOff x="6228187" y="1657926"/>
            <a:chExt cx="1939108" cy="430887"/>
          </a:xfrm>
        </p:grpSpPr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37D8ABCC-B58C-4D46-BF1C-997AC2E991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28187" y="1933575"/>
              <a:ext cx="772688" cy="95538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4D788DB-FFBA-4EF6-9D6B-3647C2D20345}"/>
                </a:ext>
              </a:extLst>
            </p:cNvPr>
            <p:cNvSpPr txBox="1"/>
            <p:nvPr/>
          </p:nvSpPr>
          <p:spPr>
            <a:xfrm>
              <a:off x="7105650" y="1657926"/>
              <a:ext cx="10616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And a pair </a:t>
              </a:r>
              <a:br>
                <a:rPr lang="en-GB" sz="1100" dirty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of these…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D144BDF-9EA0-41CA-90FC-111ADA8A0E5A}"/>
              </a:ext>
            </a:extLst>
          </p:cNvPr>
          <p:cNvGrpSpPr/>
          <p:nvPr/>
        </p:nvGrpSpPr>
        <p:grpSpPr>
          <a:xfrm>
            <a:off x="5086351" y="1294598"/>
            <a:ext cx="2162173" cy="1105702"/>
            <a:chOff x="5086351" y="1294598"/>
            <a:chExt cx="2162173" cy="1105702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FE2E157-0184-4F66-978F-F32A0DF6EC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086351" y="1657926"/>
              <a:ext cx="1009648" cy="742374"/>
            </a:xfrm>
            <a:prstGeom prst="straightConnector1">
              <a:avLst/>
            </a:prstGeom>
            <a:ln w="539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6E6F47-46FF-4FD2-8168-F310C67AFF79}"/>
                </a:ext>
              </a:extLst>
            </p:cNvPr>
            <p:cNvSpPr txBox="1"/>
            <p:nvPr/>
          </p:nvSpPr>
          <p:spPr>
            <a:xfrm>
              <a:off x="6019799" y="1294598"/>
              <a:ext cx="122872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You’ll need one of these…</a:t>
              </a: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EC3BA69-F465-4EED-82EB-9BF2DD9B71F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05" t="35000" r="6328" b="37917"/>
          <a:stretch/>
        </p:blipFill>
        <p:spPr>
          <a:xfrm>
            <a:off x="7565290" y="3093303"/>
            <a:ext cx="3577219" cy="3313281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7A0E228-A628-4541-8463-ABE76FD6D405}"/>
              </a:ext>
            </a:extLst>
          </p:cNvPr>
          <p:cNvSpPr txBox="1"/>
          <p:nvPr/>
        </p:nvSpPr>
        <p:spPr>
          <a:xfrm>
            <a:off x="8334375" y="4242111"/>
            <a:ext cx="19501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accent1"/>
                </a:solidFill>
              </a:rPr>
              <a:t>HOW A PROPELLER WORKS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7FC6916E-EC85-4864-B46C-AAAB189F92F5}"/>
              </a:ext>
            </a:extLst>
          </p:cNvPr>
          <p:cNvCxnSpPr>
            <a:cxnSpLocks/>
          </p:cNvCxnSpPr>
          <p:nvPr/>
        </p:nvCxnSpPr>
        <p:spPr>
          <a:xfrm flipV="1">
            <a:off x="10487025" y="5324476"/>
            <a:ext cx="0" cy="457199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C718203-A902-4770-AD06-789122D9338B}"/>
              </a:ext>
            </a:extLst>
          </p:cNvPr>
          <p:cNvCxnSpPr>
            <a:cxnSpLocks/>
          </p:cNvCxnSpPr>
          <p:nvPr/>
        </p:nvCxnSpPr>
        <p:spPr>
          <a:xfrm flipH="1" flipV="1">
            <a:off x="10812506" y="5014887"/>
            <a:ext cx="429144" cy="309588"/>
          </a:xfrm>
          <a:prstGeom prst="straightConnector1">
            <a:avLst/>
          </a:prstGeom>
          <a:ln w="476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8963BCD-56FE-44D2-8984-D4D793FAED81}"/>
              </a:ext>
            </a:extLst>
          </p:cNvPr>
          <p:cNvSpPr txBox="1"/>
          <p:nvPr/>
        </p:nvSpPr>
        <p:spPr>
          <a:xfrm>
            <a:off x="10156272" y="5809275"/>
            <a:ext cx="131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 air pressure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9BC75E0-ED0C-4C69-96F8-741128FD93F5}"/>
              </a:ext>
            </a:extLst>
          </p:cNvPr>
          <p:cNvSpPr txBox="1"/>
          <p:nvPr/>
        </p:nvSpPr>
        <p:spPr>
          <a:xfrm>
            <a:off x="11027078" y="5288573"/>
            <a:ext cx="131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Spinning propeller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35D7344-ADD1-47B1-967D-F144BCBA8430}"/>
              </a:ext>
            </a:extLst>
          </p:cNvPr>
          <p:cNvSpPr txBox="1"/>
          <p:nvPr/>
        </p:nvSpPr>
        <p:spPr>
          <a:xfrm>
            <a:off x="10929103" y="4440956"/>
            <a:ext cx="1312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Lower air pressure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BE2C764A-4DB8-4E1B-BDAE-B0C9B86915AE}"/>
              </a:ext>
            </a:extLst>
          </p:cNvPr>
          <p:cNvSpPr/>
          <p:nvPr/>
        </p:nvSpPr>
        <p:spPr>
          <a:xfrm>
            <a:off x="9986359" y="1895540"/>
            <a:ext cx="1950184" cy="1533460"/>
          </a:xfrm>
          <a:prstGeom prst="wedgeEllipseCallout">
            <a:avLst>
              <a:gd name="adj1" fmla="val -45254"/>
              <a:gd name="adj2" fmla="val 711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/>
              <a:t>Higher air pressure behind the propeller pushes the aircraft forwards.</a:t>
            </a:r>
          </a:p>
        </p:txBody>
      </p:sp>
      <p:sp>
        <p:nvSpPr>
          <p:cNvPr id="41" name="Speech Bubble: Oval 40">
            <a:extLst>
              <a:ext uri="{FF2B5EF4-FFF2-40B4-BE49-F238E27FC236}">
                <a16:creationId xmlns:a16="http://schemas.microsoft.com/office/drawing/2014/main" id="{7E5CA20F-1E98-47BD-968D-63B196E49A9F}"/>
              </a:ext>
            </a:extLst>
          </p:cNvPr>
          <p:cNvSpPr/>
          <p:nvPr/>
        </p:nvSpPr>
        <p:spPr>
          <a:xfrm>
            <a:off x="6051781" y="4058227"/>
            <a:ext cx="1754648" cy="1132609"/>
          </a:xfrm>
          <a:prstGeom prst="wedgeEllipseCallout">
            <a:avLst>
              <a:gd name="adj1" fmla="val -41319"/>
              <a:gd name="adj2" fmla="val 686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…and why a rowing boat moves forwards when you push the water backwards.</a:t>
            </a:r>
          </a:p>
        </p:txBody>
      </p:sp>
      <p:sp>
        <p:nvSpPr>
          <p:cNvPr id="42" name="Speech Bubble: Oval 41">
            <a:extLst>
              <a:ext uri="{FF2B5EF4-FFF2-40B4-BE49-F238E27FC236}">
                <a16:creationId xmlns:a16="http://schemas.microsoft.com/office/drawing/2014/main" id="{65E59587-426D-4E74-ADB1-986D182A78F6}"/>
              </a:ext>
            </a:extLst>
          </p:cNvPr>
          <p:cNvSpPr/>
          <p:nvPr/>
        </p:nvSpPr>
        <p:spPr>
          <a:xfrm>
            <a:off x="2715701" y="4106723"/>
            <a:ext cx="1377845" cy="1151051"/>
          </a:xfrm>
          <a:prstGeom prst="wedgeEllipseCallout">
            <a:avLst>
              <a:gd name="adj1" fmla="val 130352"/>
              <a:gd name="adj2" fmla="val 643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50" dirty="0"/>
              <a:t>…which is why a ball bounces back off a wall when you throw it…</a:t>
            </a:r>
          </a:p>
        </p:txBody>
      </p:sp>
    </p:spTree>
    <p:extLst>
      <p:ext uri="{BB962C8B-B14F-4D97-AF65-F5344CB8AC3E}">
        <p14:creationId xmlns:p14="http://schemas.microsoft.com/office/powerpoint/2010/main" val="1921471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" grpId="0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421481-9D12-4310-A774-3F7E591E69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" b="19964"/>
          <a:stretch/>
        </p:blipFill>
        <p:spPr>
          <a:xfrm>
            <a:off x="9525" y="-1"/>
            <a:ext cx="12182475" cy="6858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E61A2DF-D260-4F10-86F3-1B8CFFA5AAE5}"/>
              </a:ext>
            </a:extLst>
          </p:cNvPr>
          <p:cNvSpPr txBox="1"/>
          <p:nvPr/>
        </p:nvSpPr>
        <p:spPr>
          <a:xfrm>
            <a:off x="3048000" y="246743"/>
            <a:ext cx="899885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As a plane speeds along the runway, air flows around the wings. The curved shape of the wings (called an aerofoil) creates a pressure difference between the top and bottom of the wing: the air forced below the wing has a higher pressure than the air forced above it, which pushes the wing upwards, creating lift.</a:t>
            </a:r>
          </a:p>
          <a:p>
            <a:pPr algn="ctr"/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Another way of thinking about it is that the shape and angle of the wing makes </a:t>
            </a:r>
            <a:b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air coming off the wing flow downwards. This produces an upward force on </a:t>
            </a:r>
            <a:b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6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wing and creates lift. It’s Newton’s third law of motion in action!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DEB067-4FEC-45B7-9338-2FBEFA79CE6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54" t="61266"/>
          <a:stretch/>
        </p:blipFill>
        <p:spPr>
          <a:xfrm>
            <a:off x="-329681" y="-188340"/>
            <a:ext cx="13273324" cy="71489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823E73-4F2C-4C88-ACC5-2B3DC46E839E}"/>
              </a:ext>
            </a:extLst>
          </p:cNvPr>
          <p:cNvSpPr txBox="1"/>
          <p:nvPr/>
        </p:nvSpPr>
        <p:spPr>
          <a:xfrm>
            <a:off x="6667776" y="5465307"/>
            <a:ext cx="870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LIFT</a:t>
            </a:r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ECEBD38F-C9D1-4E4C-9BCE-4EA867709BDA}"/>
              </a:ext>
            </a:extLst>
          </p:cNvPr>
          <p:cNvSpPr/>
          <p:nvPr/>
        </p:nvSpPr>
        <p:spPr>
          <a:xfrm>
            <a:off x="8701314" y="2318655"/>
            <a:ext cx="1857829" cy="1110344"/>
          </a:xfrm>
          <a:prstGeom prst="wedgeEllipseCallout">
            <a:avLst>
              <a:gd name="adj1" fmla="val -88918"/>
              <a:gd name="adj2" fmla="val -10969"/>
            </a:avLst>
          </a:prstGeom>
          <a:solidFill>
            <a:schemeClr val="bg1"/>
          </a:solidFill>
          <a:ln w="3175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…which causes more lift.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89CA0DF-0DC1-4A0C-B0B4-37C53A76A550}"/>
              </a:ext>
            </a:extLst>
          </p:cNvPr>
          <p:cNvSpPr/>
          <p:nvPr/>
        </p:nvSpPr>
        <p:spPr>
          <a:xfrm>
            <a:off x="3253274" y="2250510"/>
            <a:ext cx="2061029" cy="1246633"/>
          </a:xfrm>
          <a:prstGeom prst="wedgeEllipseCallout">
            <a:avLst>
              <a:gd name="adj1" fmla="val 65082"/>
              <a:gd name="adj2" fmla="val 5157"/>
            </a:avLst>
          </a:prstGeom>
          <a:solidFill>
            <a:schemeClr val="bg1"/>
          </a:solidFill>
          <a:ln w="317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More thrust means faster air over the wings…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16D451-296B-4ADE-B757-C706D1A31BB0}"/>
              </a:ext>
            </a:extLst>
          </p:cNvPr>
          <p:cNvSpPr txBox="1"/>
          <p:nvPr/>
        </p:nvSpPr>
        <p:spPr>
          <a:xfrm>
            <a:off x="943429" y="369854"/>
            <a:ext cx="142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HOW WINGS CREATE LIFT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9F2E9-6815-412C-B93E-D6870ECCC7FA}"/>
              </a:ext>
            </a:extLst>
          </p:cNvPr>
          <p:cNvSpPr txBox="1"/>
          <p:nvPr/>
        </p:nvSpPr>
        <p:spPr>
          <a:xfrm>
            <a:off x="1341781" y="4078513"/>
            <a:ext cx="169817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Plane wings, propellers and birds’ wings are aerofoil-shaped to produce lift.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2AF279-57EA-4331-8347-0E37C66FED9F}"/>
              </a:ext>
            </a:extLst>
          </p:cNvPr>
          <p:cNvSpPr txBox="1"/>
          <p:nvPr/>
        </p:nvSpPr>
        <p:spPr>
          <a:xfrm>
            <a:off x="6816479" y="3306377"/>
            <a:ext cx="96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Lower air pressure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8BEB8C-53CF-45C2-A4CE-B8A33D90627D}"/>
              </a:ext>
            </a:extLst>
          </p:cNvPr>
          <p:cNvSpPr txBox="1"/>
          <p:nvPr/>
        </p:nvSpPr>
        <p:spPr>
          <a:xfrm>
            <a:off x="4283788" y="4447695"/>
            <a:ext cx="1298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Air rushes downwards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90325C5-8CAC-420D-A776-3B3C90924697}"/>
              </a:ext>
            </a:extLst>
          </p:cNvPr>
          <p:cNvSpPr txBox="1"/>
          <p:nvPr/>
        </p:nvSpPr>
        <p:spPr>
          <a:xfrm>
            <a:off x="6651396" y="4455315"/>
            <a:ext cx="96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Higher air pressure</a:t>
            </a:r>
          </a:p>
        </p:txBody>
      </p:sp>
    </p:spTree>
    <p:extLst>
      <p:ext uri="{BB962C8B-B14F-4D97-AF65-F5344CB8AC3E}">
        <p14:creationId xmlns:p14="http://schemas.microsoft.com/office/powerpoint/2010/main" val="83403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270497-3E47-4EB2-9CF4-1457B316F3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7" t="46872"/>
          <a:stretch/>
        </p:blipFill>
        <p:spPr>
          <a:xfrm>
            <a:off x="0" y="-6905"/>
            <a:ext cx="12192000" cy="6858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A91AE6-A4ED-4DDE-87C0-FFDE5B83769B}"/>
              </a:ext>
            </a:extLst>
          </p:cNvPr>
          <p:cNvSpPr txBox="1"/>
          <p:nvPr/>
        </p:nvSpPr>
        <p:spPr>
          <a:xfrm>
            <a:off x="333374" y="342900"/>
            <a:ext cx="311467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Verdana" panose="020B0604030504040204" pitchFamily="34" charset="0"/>
                <a:ea typeface="Verdana" panose="020B0604030504040204" pitchFamily="34" charset="0"/>
              </a:rPr>
              <a:t>FLYING LESSON 3:</a:t>
            </a:r>
          </a:p>
          <a:p>
            <a:pPr algn="ctr"/>
            <a:endParaRPr lang="en-GB" sz="4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Why can’t I fly like </a:t>
            </a:r>
            <a:b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a bird?</a:t>
            </a: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endParaRPr lang="en-GB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To fly like a bird you’d need </a:t>
            </a:r>
            <a:b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a body like a bird.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76B4BCB-5198-4190-910A-2061819C712F}"/>
              </a:ext>
            </a:extLst>
          </p:cNvPr>
          <p:cNvCxnSpPr>
            <a:cxnSpLocks/>
          </p:cNvCxnSpPr>
          <p:nvPr/>
        </p:nvCxnSpPr>
        <p:spPr>
          <a:xfrm flipH="1" flipV="1">
            <a:off x="4752976" y="4038602"/>
            <a:ext cx="161924" cy="1104898"/>
          </a:xfrm>
          <a:prstGeom prst="straightConnector1">
            <a:avLst/>
          </a:prstGeom>
          <a:ln w="444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388ED1CA-01EA-4164-9B95-B7A1EECB3F2A}"/>
              </a:ext>
            </a:extLst>
          </p:cNvPr>
          <p:cNvGrpSpPr/>
          <p:nvPr/>
        </p:nvGrpSpPr>
        <p:grpSpPr>
          <a:xfrm>
            <a:off x="2371725" y="3055681"/>
            <a:ext cx="1990725" cy="573344"/>
            <a:chOff x="2371725" y="3055681"/>
            <a:chExt cx="1990725" cy="57334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BB1D9DBA-8C51-4B0F-BE7C-FD86DAA8CAD8}"/>
                </a:ext>
              </a:extLst>
            </p:cNvPr>
            <p:cNvCxnSpPr/>
            <p:nvPr/>
          </p:nvCxnSpPr>
          <p:spPr>
            <a:xfrm>
              <a:off x="4019550" y="3276600"/>
              <a:ext cx="342900" cy="352425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06212C3-8DF2-4161-9031-1550499E913C}"/>
                </a:ext>
              </a:extLst>
            </p:cNvPr>
            <p:cNvSpPr txBox="1"/>
            <p:nvPr/>
          </p:nvSpPr>
          <p:spPr>
            <a:xfrm>
              <a:off x="2371725" y="3055681"/>
              <a:ext cx="1752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dirty="0">
                  <a:latin typeface="Verdana" panose="020B0604030504040204" pitchFamily="34" charset="0"/>
                  <a:ea typeface="Verdana" panose="020B0604030504040204" pitchFamily="34" charset="0"/>
                </a:rPr>
                <a:t>Streamlined body reduces drag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3EBCE68-7683-4627-9D10-713C00817515}"/>
              </a:ext>
            </a:extLst>
          </p:cNvPr>
          <p:cNvSpPr txBox="1"/>
          <p:nvPr/>
        </p:nvSpPr>
        <p:spPr>
          <a:xfrm>
            <a:off x="3467100" y="5143500"/>
            <a:ext cx="27146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latin typeface="Verdana" panose="020B0604030504040204" pitchFamily="34" charset="0"/>
                <a:ea typeface="Verdana" panose="020B0604030504040204" pitchFamily="34" charset="0"/>
              </a:rPr>
              <a:t>Air spaces linked to lungs take in extra oxygen. More oxygen = more energy for chest muscles. Air spaces make birds lighter. Birds also save weight by having a beak instead of teeth, skinny legs and hollow bones.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4DBF51-5F0E-4D6D-8C85-43A51E01B99D}"/>
              </a:ext>
            </a:extLst>
          </p:cNvPr>
          <p:cNvGrpSpPr/>
          <p:nvPr/>
        </p:nvGrpSpPr>
        <p:grpSpPr>
          <a:xfrm>
            <a:off x="4991101" y="3724276"/>
            <a:ext cx="1390650" cy="838199"/>
            <a:chOff x="4991101" y="3724276"/>
            <a:chExt cx="1390650" cy="838199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CEC9C10-4DAA-41C7-8AF4-E9A09C88ECF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91101" y="3724276"/>
              <a:ext cx="514349" cy="219074"/>
            </a:xfrm>
            <a:prstGeom prst="straightConnector1">
              <a:avLst/>
            </a:prstGeom>
            <a:ln w="44450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5C2A212-E1D1-4634-A9E2-7EC4CAD2EF8B}"/>
                </a:ext>
              </a:extLst>
            </p:cNvPr>
            <p:cNvSpPr txBox="1"/>
            <p:nvPr/>
          </p:nvSpPr>
          <p:spPr>
            <a:xfrm>
              <a:off x="5133974" y="3962311"/>
              <a:ext cx="124777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100" dirty="0">
                  <a:latin typeface="Verdana" panose="020B0604030504040204" pitchFamily="34" charset="0"/>
                  <a:ea typeface="Verdana" panose="020B0604030504040204" pitchFamily="34" charset="0"/>
                </a:rPr>
                <a:t>Super-strong chest muscles power wings.</a:t>
              </a:r>
            </a:p>
          </p:txBody>
        </p:sp>
      </p:grpSp>
      <p:sp>
        <p:nvSpPr>
          <p:cNvPr id="18" name="Speech Bubble: Oval 17">
            <a:extLst>
              <a:ext uri="{FF2B5EF4-FFF2-40B4-BE49-F238E27FC236}">
                <a16:creationId xmlns:a16="http://schemas.microsoft.com/office/drawing/2014/main" id="{9CB0734F-D937-479C-9DFC-9DAA299ACFF3}"/>
              </a:ext>
            </a:extLst>
          </p:cNvPr>
          <p:cNvSpPr/>
          <p:nvPr/>
        </p:nvSpPr>
        <p:spPr>
          <a:xfrm>
            <a:off x="6534150" y="638175"/>
            <a:ext cx="2105028" cy="1219200"/>
          </a:xfrm>
          <a:prstGeom prst="wedgeEllipseCallout">
            <a:avLst>
              <a:gd name="adj1" fmla="val -16308"/>
              <a:gd name="adj2" fmla="val 105729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won’t work!</a:t>
            </a:r>
          </a:p>
        </p:txBody>
      </p: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6A29D541-3E84-48B7-B3A9-A6B7366EEA56}"/>
              </a:ext>
            </a:extLst>
          </p:cNvPr>
          <p:cNvSpPr/>
          <p:nvPr/>
        </p:nvSpPr>
        <p:spPr>
          <a:xfrm>
            <a:off x="9620251" y="1247358"/>
            <a:ext cx="2105028" cy="1219200"/>
          </a:xfrm>
          <a:prstGeom prst="wedgeEllipseCallout">
            <a:avLst>
              <a:gd name="adj1" fmla="val -59143"/>
              <a:gd name="adj2" fmla="val 75261"/>
            </a:avLst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OK, I give up!</a:t>
            </a:r>
          </a:p>
        </p:txBody>
      </p:sp>
    </p:spTree>
    <p:extLst>
      <p:ext uri="{BB962C8B-B14F-4D97-AF65-F5344CB8AC3E}">
        <p14:creationId xmlns:p14="http://schemas.microsoft.com/office/powerpoint/2010/main" val="91216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58890F9-D8CF-472B-B422-0B856F2FF2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801594-1A80-456D-934B-B7767C001B0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38" r="79478" b="27957"/>
          <a:stretch/>
        </p:blipFill>
        <p:spPr>
          <a:xfrm>
            <a:off x="259193" y="2150013"/>
            <a:ext cx="3009715" cy="413342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749BB07-CFA7-4C5A-9BBA-9E4DB26434AA}"/>
              </a:ext>
            </a:extLst>
          </p:cNvPr>
          <p:cNvSpPr txBox="1"/>
          <p:nvPr/>
        </p:nvSpPr>
        <p:spPr>
          <a:xfrm rot="21313941">
            <a:off x="744241" y="2779517"/>
            <a:ext cx="1823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Airships and balloons don’t have wings either</a:t>
            </a:r>
            <a:r>
              <a:rPr lang="en-GB" sz="12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…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F39198D8-125C-48D2-A1DA-B921666A06E2}"/>
              </a:ext>
            </a:extLst>
          </p:cNvPr>
          <p:cNvSpPr/>
          <p:nvPr/>
        </p:nvSpPr>
        <p:spPr>
          <a:xfrm>
            <a:off x="2426767" y="3429001"/>
            <a:ext cx="2343393" cy="1713744"/>
          </a:xfrm>
          <a:prstGeom prst="wedgeEllipseCallout">
            <a:avLst>
              <a:gd name="adj1" fmla="val -64912"/>
              <a:gd name="adj2" fmla="val 47342"/>
            </a:avLst>
          </a:prstGeom>
          <a:solidFill>
            <a:schemeClr val="bg1"/>
          </a:solidFill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Hot air inside the balloon weighs less than the same volume of cooler air outside</a:t>
            </a:r>
            <a:r>
              <a:rPr lang="en-GB" sz="8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B246127-851F-44A6-892F-83CA12F325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6" t="6464" r="51936" b="70972"/>
          <a:stretch/>
        </p:blipFill>
        <p:spPr>
          <a:xfrm>
            <a:off x="3655320" y="477651"/>
            <a:ext cx="4881359" cy="2748235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2C6BC842-B580-4572-A619-635034380631}"/>
              </a:ext>
            </a:extLst>
          </p:cNvPr>
          <p:cNvSpPr/>
          <p:nvPr/>
        </p:nvSpPr>
        <p:spPr>
          <a:xfrm>
            <a:off x="8192636" y="1589783"/>
            <a:ext cx="2246763" cy="1061298"/>
          </a:xfrm>
          <a:prstGeom prst="wedgeEllipseCallout">
            <a:avLst>
              <a:gd name="adj1" fmla="val -97360"/>
              <a:gd name="adj2" fmla="val -24195"/>
            </a:avLst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Rotors allow a helicopter to take off vertically and fly </a:t>
            </a:r>
            <a:b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all directions</a:t>
            </a:r>
            <a:r>
              <a:rPr lang="en-GB" sz="1100" dirty="0">
                <a:solidFill>
                  <a:schemeClr val="tx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7088931-EA9C-4827-8AA6-BD8E4879110A}"/>
              </a:ext>
            </a:extLst>
          </p:cNvPr>
          <p:cNvGrpSpPr/>
          <p:nvPr/>
        </p:nvGrpSpPr>
        <p:grpSpPr>
          <a:xfrm>
            <a:off x="6943725" y="229613"/>
            <a:ext cx="2952750" cy="714360"/>
            <a:chOff x="6943725" y="229613"/>
            <a:chExt cx="2952750" cy="71436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3FD828C-B550-41D1-8230-482D1470AC58}"/>
                </a:ext>
              </a:extLst>
            </p:cNvPr>
            <p:cNvCxnSpPr/>
            <p:nvPr/>
          </p:nvCxnSpPr>
          <p:spPr>
            <a:xfrm flipH="1">
              <a:off x="6943725" y="477651"/>
              <a:ext cx="457200" cy="466322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13698AC-85EE-4945-9D51-3B69D7AD4D7C}"/>
                </a:ext>
              </a:extLst>
            </p:cNvPr>
            <p:cNvSpPr txBox="1"/>
            <p:nvPr/>
          </p:nvSpPr>
          <p:spPr>
            <a:xfrm>
              <a:off x="7400925" y="229613"/>
              <a:ext cx="24955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Spinning rotors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051950-0A0C-4070-974E-A9F61FCB8516}"/>
              </a:ext>
            </a:extLst>
          </p:cNvPr>
          <p:cNvGrpSpPr/>
          <p:nvPr/>
        </p:nvGrpSpPr>
        <p:grpSpPr>
          <a:xfrm>
            <a:off x="2971799" y="2041515"/>
            <a:ext cx="2171702" cy="812682"/>
            <a:chOff x="2971799" y="2041515"/>
            <a:chExt cx="2171702" cy="812682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6DC50A4-2750-4FE7-9241-DA6DE90A309A}"/>
                </a:ext>
              </a:extLst>
            </p:cNvPr>
            <p:cNvCxnSpPr>
              <a:cxnSpLocks/>
              <a:stCxn id="23" idx="0"/>
            </p:cNvCxnSpPr>
            <p:nvPr/>
          </p:nvCxnSpPr>
          <p:spPr>
            <a:xfrm flipV="1">
              <a:off x="4057650" y="2041515"/>
              <a:ext cx="121962" cy="443350"/>
            </a:xfrm>
            <a:prstGeom prst="straightConnector1">
              <a:avLst/>
            </a:prstGeom>
            <a:ln w="34925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EB56E2-4E86-4706-883C-430F10B15ADB}"/>
                </a:ext>
              </a:extLst>
            </p:cNvPr>
            <p:cNvSpPr txBox="1"/>
            <p:nvPr/>
          </p:nvSpPr>
          <p:spPr>
            <a:xfrm>
              <a:off x="2971799" y="2484865"/>
              <a:ext cx="21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Spinning rotors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A4282BEB-0DD1-4AC2-8374-E162FFB312A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3" t="33361" r="48963" b="46746"/>
          <a:stretch/>
        </p:blipFill>
        <p:spPr>
          <a:xfrm>
            <a:off x="6379470" y="3225886"/>
            <a:ext cx="4831040" cy="1981675"/>
          </a:xfrm>
          <a:prstGeom prst="rect">
            <a:avLst/>
          </a:prstGeom>
        </p:spPr>
      </p:pic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5A064B4-F1E3-462C-B32D-5338F707B59E}"/>
              </a:ext>
            </a:extLst>
          </p:cNvPr>
          <p:cNvCxnSpPr>
            <a:cxnSpLocks/>
          </p:cNvCxnSpPr>
          <p:nvPr/>
        </p:nvCxnSpPr>
        <p:spPr>
          <a:xfrm flipV="1">
            <a:off x="8794990" y="4216724"/>
            <a:ext cx="672860" cy="926020"/>
          </a:xfrm>
          <a:prstGeom prst="straightConnector1">
            <a:avLst/>
          </a:prstGeom>
          <a:ln w="603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loud 4">
            <a:extLst>
              <a:ext uri="{FF2B5EF4-FFF2-40B4-BE49-F238E27FC236}">
                <a16:creationId xmlns:a16="http://schemas.microsoft.com/office/drawing/2014/main" id="{B597E71B-3CEC-4248-8910-118E9378E29F}"/>
              </a:ext>
            </a:extLst>
          </p:cNvPr>
          <p:cNvSpPr/>
          <p:nvPr/>
        </p:nvSpPr>
        <p:spPr>
          <a:xfrm>
            <a:off x="-106743" y="-24934"/>
            <a:ext cx="4433629" cy="2254106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6BD172E-2609-4C99-8747-F82FCB71BD95}"/>
              </a:ext>
            </a:extLst>
          </p:cNvPr>
          <p:cNvGrpSpPr/>
          <p:nvPr/>
        </p:nvGrpSpPr>
        <p:grpSpPr>
          <a:xfrm>
            <a:off x="9010650" y="2854197"/>
            <a:ext cx="3221730" cy="931320"/>
            <a:chOff x="9010650" y="2854197"/>
            <a:chExt cx="3221730" cy="931320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926032FD-479D-4A5C-94F7-A9B0499DA8FD}"/>
                </a:ext>
              </a:extLst>
            </p:cNvPr>
            <p:cNvCxnSpPr/>
            <p:nvPr/>
          </p:nvCxnSpPr>
          <p:spPr>
            <a:xfrm flipH="1">
              <a:off x="9010650" y="3225886"/>
              <a:ext cx="590550" cy="559631"/>
            </a:xfrm>
            <a:prstGeom prst="straightConnector1">
              <a:avLst/>
            </a:prstGeom>
            <a:ln w="6032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2FB970B-6DFA-46AF-B6C6-5A0BEECC56CF}"/>
                </a:ext>
              </a:extLst>
            </p:cNvPr>
            <p:cNvSpPr txBox="1"/>
            <p:nvPr/>
          </p:nvSpPr>
          <p:spPr>
            <a:xfrm>
              <a:off x="9601200" y="2854197"/>
              <a:ext cx="26311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chemeClr val="accent2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Lighter-than-air helium gas in here.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E3DD904-1DBE-411B-B6D0-8CBFA614A6E7}"/>
              </a:ext>
            </a:extLst>
          </p:cNvPr>
          <p:cNvSpPr txBox="1"/>
          <p:nvPr/>
        </p:nvSpPr>
        <p:spPr>
          <a:xfrm>
            <a:off x="7733159" y="5207561"/>
            <a:ext cx="2631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Engine and propeller provides thrust.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D47AC4-1628-471F-B5DF-E7FB9DE44D44}"/>
              </a:ext>
            </a:extLst>
          </p:cNvPr>
          <p:cNvSpPr txBox="1"/>
          <p:nvPr/>
        </p:nvSpPr>
        <p:spPr>
          <a:xfrm>
            <a:off x="297027" y="263262"/>
            <a:ext cx="362608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FLYING LESSON 4:</a:t>
            </a:r>
          </a:p>
          <a:p>
            <a:pPr algn="ctr"/>
            <a:endParaRPr lang="en-GB" sz="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How to fly without wings</a:t>
            </a:r>
          </a:p>
          <a:p>
            <a:pPr algn="ctr"/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Helicopters don’t have wings. Their rotors are combined propellers and wings. Rotors are aerofoil shaped to produce lift. By altering the angle of the rotors, the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pilot produces thrust</a:t>
            </a:r>
            <a:r>
              <a:rPr lang="en-GB" sz="900" dirty="0"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5797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5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CC382F-7BC5-43DC-B126-A3BAB28DE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5" t="38088" r="1952" b="8309"/>
          <a:stretch/>
        </p:blipFill>
        <p:spPr>
          <a:xfrm>
            <a:off x="0" y="0"/>
            <a:ext cx="12191999" cy="68468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A792931-6E7D-414C-8D6E-78D5710845EB}"/>
              </a:ext>
            </a:extLst>
          </p:cNvPr>
          <p:cNvSpPr txBox="1"/>
          <p:nvPr/>
        </p:nvSpPr>
        <p:spPr>
          <a:xfrm>
            <a:off x="4859690" y="4951138"/>
            <a:ext cx="2590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Verdana" panose="020B0604030504040204" pitchFamily="34" charset="0"/>
                <a:ea typeface="Verdana" panose="020B0604030504040204" pitchFamily="34" charset="0"/>
              </a:rPr>
              <a:t>Rising hot air is called a thermal. Hawks and other gliding birds also make use of these thermals.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9F42CC-7B2C-4D3B-B234-0C8113F02FF7}"/>
              </a:ext>
            </a:extLst>
          </p:cNvPr>
          <p:cNvSpPr txBox="1"/>
          <p:nvPr/>
        </p:nvSpPr>
        <p:spPr>
          <a:xfrm>
            <a:off x="586740" y="219896"/>
            <a:ext cx="47701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Verdana" panose="020B0604030504040204" pitchFamily="34" charset="0"/>
                <a:ea typeface="Verdana" panose="020B0604030504040204" pitchFamily="34" charset="0"/>
              </a:rPr>
              <a:t>GLIDING HIGH</a:t>
            </a:r>
          </a:p>
          <a:p>
            <a:pPr algn="ctr"/>
            <a:endParaRPr lang="en-GB" sz="4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Gliders have wings but no engine. They take to the air 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with the aid of a powered aircraft or high-speed winch and they use pockets of air to get more lift. If the ground is hot, warm air will rise. Air also rises if wind hits a mountain. If there is no rising air, the glider </a:t>
            </a:r>
            <a:b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GB" sz="1200" dirty="0">
                <a:latin typeface="Verdana" panose="020B0604030504040204" pitchFamily="34" charset="0"/>
                <a:ea typeface="Verdana" panose="020B0604030504040204" pitchFamily="34" charset="0"/>
              </a:rPr>
              <a:t>loses height smoothly and gradually.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03CACD5-CC40-4702-9987-0BD96C0EAF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55" t="47196" r="17980" b="24445"/>
          <a:stretch/>
        </p:blipFill>
        <p:spPr>
          <a:xfrm>
            <a:off x="5618163" y="3080730"/>
            <a:ext cx="1422400" cy="20276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C1092A7-E1DA-4F87-8DC9-3A6AF977D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61" r="11530" b="49436"/>
          <a:stretch/>
        </p:blipFill>
        <p:spPr>
          <a:xfrm>
            <a:off x="5448691" y="-208847"/>
            <a:ext cx="2208313" cy="3637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D3503C8-76D2-44F7-9973-C725DCFBD86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44" t="61799" b="14074"/>
          <a:stretch/>
        </p:blipFill>
        <p:spPr>
          <a:xfrm>
            <a:off x="8240217" y="881370"/>
            <a:ext cx="3058988" cy="261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9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A25ABC-7DDF-4F75-9FD9-7873FE29C621}"/>
              </a:ext>
            </a:extLst>
          </p:cNvPr>
          <p:cNvSpPr txBox="1"/>
          <p:nvPr/>
        </p:nvSpPr>
        <p:spPr>
          <a:xfrm>
            <a:off x="909126" y="365125"/>
            <a:ext cx="38404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There are lots of different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ways to make paper fly.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Try these out…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034B3A87-9B3A-4A05-828C-6F0988475F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70" y="1926383"/>
            <a:ext cx="3272683" cy="4931617"/>
          </a:xfrm>
          <a:prstGeom prst="rect">
            <a:avLst/>
          </a:prstGeom>
        </p:spPr>
      </p:pic>
      <p:pic>
        <p:nvPicPr>
          <p:cNvPr id="12" name="Picture 11" descr="A picture containing indoor, object&#10;&#10;Description generated with high confidence">
            <a:extLst>
              <a:ext uri="{FF2B5EF4-FFF2-40B4-BE49-F238E27FC236}">
                <a16:creationId xmlns:a16="http://schemas.microsoft.com/office/drawing/2014/main" id="{0F0C08B3-CC9D-4253-8C67-C638C30C7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052" y="3068565"/>
            <a:ext cx="2387864" cy="318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chemeClr val="tx2">
                <a:lumMod val="50000"/>
              </a:schemeClr>
            </a:solidFill>
          </a:ln>
          <a:effectLst/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5E535184-60D1-4E05-B6A1-AA9339C59C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983" y="2567251"/>
            <a:ext cx="5101017" cy="483089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B7F3B6C-DBE3-43EC-90E7-4CFA473DA1B9}"/>
              </a:ext>
            </a:extLst>
          </p:cNvPr>
          <p:cNvSpPr txBox="1"/>
          <p:nvPr/>
        </p:nvSpPr>
        <p:spPr>
          <a:xfrm>
            <a:off x="275422" y="4075699"/>
            <a:ext cx="2038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Air-powered rocket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ADBD29-A192-48BC-A513-527C7713D5E8}"/>
              </a:ext>
            </a:extLst>
          </p:cNvPr>
          <p:cNvSpPr txBox="1"/>
          <p:nvPr/>
        </p:nvSpPr>
        <p:spPr>
          <a:xfrm>
            <a:off x="5712176" y="2501101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Straw planes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61740A-8D97-4422-87F0-534F259D1D6E}"/>
              </a:ext>
            </a:extLst>
          </p:cNvPr>
          <p:cNvSpPr txBox="1"/>
          <p:nvPr/>
        </p:nvSpPr>
        <p:spPr>
          <a:xfrm>
            <a:off x="8323525" y="5346543"/>
            <a:ext cx="17936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Stunt plane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20825AA-FF16-47F0-9580-D023C9A370F5}"/>
              </a:ext>
            </a:extLst>
          </p:cNvPr>
          <p:cNvSpPr/>
          <p:nvPr/>
        </p:nvSpPr>
        <p:spPr>
          <a:xfrm>
            <a:off x="6885543" y="523783"/>
            <a:ext cx="4669580" cy="1589102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Evaluate</a:t>
            </a:r>
          </a:p>
          <a:p>
            <a:pPr algn="ctr"/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What works well? Can you use </a:t>
            </a:r>
            <a:b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it in your design? </a:t>
            </a:r>
            <a:endParaRPr lang="en-GB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60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9" grpId="0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965</Words>
  <Application>Microsoft Office PowerPoint</Application>
  <PresentationFormat>Widescreen</PresentationFormat>
  <Paragraphs>101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Nott</dc:creator>
  <cp:lastModifiedBy>Tara Pardo</cp:lastModifiedBy>
  <cp:revision>42</cp:revision>
  <dcterms:created xsi:type="dcterms:W3CDTF">2018-07-27T10:25:53Z</dcterms:created>
  <dcterms:modified xsi:type="dcterms:W3CDTF">2021-02-23T15:31:56Z</dcterms:modified>
</cp:coreProperties>
</file>