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66B"/>
    <a:srgbClr val="FFD780"/>
    <a:srgbClr val="006DB8"/>
    <a:srgbClr val="9EC1CB"/>
    <a:srgbClr val="273677"/>
    <a:srgbClr val="E36C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50" d="100"/>
          <a:sy n="50" d="100"/>
        </p:scale>
        <p:origin x="1284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3914E-548C-4B85-1D18-7369587C2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0A68AD-7508-398E-2F61-A32032DDD3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42B46A-5163-9C61-C73F-813FCE953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525B-1EE8-4EF7-AB98-02624317AAD7}" type="datetimeFigureOut">
              <a:rPr lang="en-GB" smtClean="0"/>
              <a:t>29/01/2024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893613-81E6-CFF2-03D1-B3AE98873B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208FD6-46B1-4B46-C231-9FAB2B890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E24E-AC5F-4355-B5AF-5A42C2D55E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4340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A8DE7-B55E-4B7A-5201-DE43029F08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0C16D4-85F2-589A-3648-315B7C35F3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2DB21E-0B0F-43B4-0E7A-FED59B2CE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525B-1EE8-4EF7-AB98-02624317AAD7}" type="datetimeFigureOut">
              <a:rPr lang="en-GB" smtClean="0"/>
              <a:t>29/01/2024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901860-1F31-6D4B-DEB6-5BB7A2D408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5121C6-BE4F-2F0C-30C8-9F1E85F0A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E24E-AC5F-4355-B5AF-5A42C2D55E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1788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81C877E-3C31-30A2-606C-B77C349F8F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8B749C-3C6F-3D4D-28DE-77D284D6EE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0F6A92-8F86-330E-2040-B15A158AE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525B-1EE8-4EF7-AB98-02624317AAD7}" type="datetimeFigureOut">
              <a:rPr lang="en-GB" smtClean="0"/>
              <a:t>29/01/2024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3B92DD-2B62-457B-3739-325632D99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469BB0-F86C-8EAD-EFFE-B63878CF1C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E24E-AC5F-4355-B5AF-5A42C2D55E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0419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5859A-D54A-8E26-074F-E5AF43149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ED84A1-490E-BC0E-68DF-A1E72F2662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F01133-0DC1-003D-3872-A481339C46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525B-1EE8-4EF7-AB98-02624317AAD7}" type="datetimeFigureOut">
              <a:rPr lang="en-GB" smtClean="0"/>
              <a:t>29/01/2024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A9C5BB-7360-07AD-CBF1-FDFB29A31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1E8DD1-AE80-64D8-7778-EAEEB1615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E24E-AC5F-4355-B5AF-5A42C2D55E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0741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D44C5-1A09-7DAC-A8EF-7CC781648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3F04F2-E0D3-13DC-125E-F89153056E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37F7D-8D1F-C83A-B95E-D14463BA6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525B-1EE8-4EF7-AB98-02624317AAD7}" type="datetimeFigureOut">
              <a:rPr lang="en-GB" smtClean="0"/>
              <a:t>29/01/2024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5BAE01-219C-D6B9-B407-803BE55C3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965C2D-6798-FB0A-FE3A-995FF1FF9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E24E-AC5F-4355-B5AF-5A42C2D55E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899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99FD1-D87B-0553-946B-50B4CA7C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1D6EF3-A0E1-B948-6756-1D3E9AF09A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A56C12-B591-8FAE-3875-11F37F52CD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00BC78-9679-6BDA-C2EC-0EE51C997A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525B-1EE8-4EF7-AB98-02624317AAD7}" type="datetimeFigureOut">
              <a:rPr lang="en-GB" smtClean="0"/>
              <a:t>29/01/2024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283FE4-6099-18F3-5A22-C29D4DCCE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5DDCF8-931A-6A8A-00EE-243B535F9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E24E-AC5F-4355-B5AF-5A42C2D55E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4020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AF3711-6044-9BE1-E895-3E862B295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48966D-1516-1376-6CB5-5E6D8424F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777AD5-F8E4-FEDB-6B39-0ACD9A6031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C98C483-4150-CD6C-1340-7E6A22E853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5929C91-1AF0-2BBF-BA38-90722A6CEF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DC40D1-61E3-DA1B-B6AA-4E6C2BFDE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525B-1EE8-4EF7-AB98-02624317AAD7}" type="datetimeFigureOut">
              <a:rPr lang="en-GB" smtClean="0"/>
              <a:t>29/01/2024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0EF8756-906B-02D0-297B-9DFE47878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DEF6E8-6336-DA4C-1E1F-AA4ABB5C6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E24E-AC5F-4355-B5AF-5A42C2D55E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5410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E12CD-F0D7-B51F-AE4E-107898A1A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5224FB-0665-2DDC-29B8-DF53504F0E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525B-1EE8-4EF7-AB98-02624317AAD7}" type="datetimeFigureOut">
              <a:rPr lang="en-GB" smtClean="0"/>
              <a:t>29/01/2024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2D9D884-AA04-5E97-0D5C-832514EDEF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F185AF-4EA5-58E2-96DE-95AC7294B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E24E-AC5F-4355-B5AF-5A42C2D55E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5274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B6034A-9D0D-D284-B613-B741A88E0F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525B-1EE8-4EF7-AB98-02624317AAD7}" type="datetimeFigureOut">
              <a:rPr lang="en-GB" smtClean="0"/>
              <a:t>29/01/2024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F9DBAB-323D-2D9D-DB23-31A548584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1B3799-8F01-C79A-EB1B-8192F9BF39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E24E-AC5F-4355-B5AF-5A42C2D55E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6618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09F8E5-F4D1-A426-2647-39709223A7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B0F5E8-05FD-8E99-DD09-B7AC28DB25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26FBF3-59E2-C819-AE92-24F377F094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172FF9D-BE5E-A88F-AAC1-D43BA60E7A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525B-1EE8-4EF7-AB98-02624317AAD7}" type="datetimeFigureOut">
              <a:rPr lang="en-GB" smtClean="0"/>
              <a:t>29/01/2024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A2AACE-B0CC-6337-799C-BCC7F67D0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32B141-6BA9-6E08-4F87-DA197F40B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E24E-AC5F-4355-B5AF-5A42C2D55E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8681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1E3AE-1021-06EF-7013-7ED8014BC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410C7D7-9D44-88F1-59B6-7F3EA68F70E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010814-E4CD-A8FE-E1FF-9F205994F9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C0E14D-6C07-FB2F-297D-4BC53D1F78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00525B-1EE8-4EF7-AB98-02624317AAD7}" type="datetimeFigureOut">
              <a:rPr lang="en-GB" smtClean="0"/>
              <a:t>29/01/2024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2A3FE1-FCAB-4019-D114-D378AEB55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06FA54-9971-2915-4D07-16795B120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81E24E-AC5F-4355-B5AF-5A42C2D55E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6010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8F84D7-DFB1-3352-4165-50148854B7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D4F382-CBAE-95AF-EF3F-C183937344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59E2E-3700-B238-024C-B971564801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00525B-1EE8-4EF7-AB98-02624317AAD7}" type="datetimeFigureOut">
              <a:rPr lang="en-GB" smtClean="0"/>
              <a:t>29/01/2024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0ABDD0-CC17-265B-731B-84F3A606F3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0C41EC-4C5E-8DEE-F13C-D4F452F71D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81E24E-AC5F-4355-B5AF-5A42C2D55E74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0662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36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hild with pigtails wearing a watch&#10;&#10;Description automatically generated">
            <a:extLst>
              <a:ext uri="{FF2B5EF4-FFF2-40B4-BE49-F238E27FC236}">
                <a16:creationId xmlns:a16="http://schemas.microsoft.com/office/drawing/2014/main" id="{F85EACAE-E21C-E69C-38D7-E050F8A625C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3199"/>
            <a:ext cx="3950216" cy="6114300"/>
          </a:xfrm>
          <a:prstGeom prst="rect">
            <a:avLst/>
          </a:prstGeom>
        </p:spPr>
      </p:pic>
      <p:pic>
        <p:nvPicPr>
          <p:cNvPr id="7" name="Picture 6" descr="A cartoon of a person holding a tablet&#10;&#10;Description automatically generated">
            <a:extLst>
              <a:ext uri="{FF2B5EF4-FFF2-40B4-BE49-F238E27FC236}">
                <a16:creationId xmlns:a16="http://schemas.microsoft.com/office/drawing/2014/main" id="{BF2A8C0B-C6C0-08B9-5CCB-7C9F63E3C66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0846" y="431349"/>
            <a:ext cx="4010976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BD9D579-9A90-C5C6-D9CD-F90BF28BA2F1}"/>
              </a:ext>
            </a:extLst>
          </p:cNvPr>
          <p:cNvSpPr/>
          <p:nvPr/>
        </p:nvSpPr>
        <p:spPr>
          <a:xfrm>
            <a:off x="3720230" y="1590805"/>
            <a:ext cx="5423770" cy="3031299"/>
          </a:xfrm>
          <a:prstGeom prst="roundRect">
            <a:avLst/>
          </a:prstGeom>
          <a:solidFill>
            <a:srgbClr val="E36CA9"/>
          </a:solidFill>
          <a:ln w="38100">
            <a:solidFill>
              <a:srgbClr val="FEC66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</a:rPr>
              <a:t>It’s about time!</a:t>
            </a:r>
          </a:p>
          <a:p>
            <a:pPr algn="ctr"/>
            <a:endParaRPr lang="en-US" sz="36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I can make a timer which lasts a </a:t>
            </a:r>
            <a:b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specific amount of time.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279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7367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179B91-DD78-4C17-D17C-4475B1DBF0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566" b="1205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5E5DA58-543A-3FF1-DB9B-6984F911B159}"/>
              </a:ext>
            </a:extLst>
          </p:cNvPr>
          <p:cNvSpPr txBox="1"/>
          <p:nvPr/>
        </p:nvSpPr>
        <p:spPr>
          <a:xfrm>
            <a:off x="8756271" y="469536"/>
            <a:ext cx="303129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What is time? </a:t>
            </a:r>
          </a:p>
          <a:p>
            <a:pPr algn="ctr"/>
            <a:endParaRPr lang="en-US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Time is a sequence of events from past to future. They happen one after another and can only go forwards. </a:t>
            </a:r>
            <a:endParaRPr lang="en-GB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8" name="Picture 7" descr="A cartoon of a child with pigtails wearing a watch&#10;&#10;Description automatically generated">
            <a:extLst>
              <a:ext uri="{FF2B5EF4-FFF2-40B4-BE49-F238E27FC236}">
                <a16:creationId xmlns:a16="http://schemas.microsoft.com/office/drawing/2014/main" id="{9215170E-9C6C-F55C-CAE7-FFFFCEFF454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50" y="1187444"/>
            <a:ext cx="3758179" cy="5817058"/>
          </a:xfrm>
          <a:prstGeom prst="rect">
            <a:avLst/>
          </a:prstGeom>
        </p:spPr>
      </p:pic>
      <p:pic>
        <p:nvPicPr>
          <p:cNvPr id="11" name="Picture 10" descr="A cartoon of a green alien&#10;&#10;Description automatically generated">
            <a:extLst>
              <a:ext uri="{FF2B5EF4-FFF2-40B4-BE49-F238E27FC236}">
                <a16:creationId xmlns:a16="http://schemas.microsoft.com/office/drawing/2014/main" id="{448689C1-C8BA-E1B0-9204-90923577DA2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7432" y="2395719"/>
            <a:ext cx="4191009" cy="4462281"/>
          </a:xfrm>
          <a:prstGeom prst="rect">
            <a:avLst/>
          </a:pr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DDCBC79-FFBF-843E-8473-5AA3D99D44D5}"/>
              </a:ext>
            </a:extLst>
          </p:cNvPr>
          <p:cNvGrpSpPr/>
          <p:nvPr/>
        </p:nvGrpSpPr>
        <p:grpSpPr>
          <a:xfrm>
            <a:off x="3387299" y="-323273"/>
            <a:ext cx="7351273" cy="4608945"/>
            <a:chOff x="4447026" y="0"/>
            <a:chExt cx="7351273" cy="4129534"/>
          </a:xfrm>
        </p:grpSpPr>
        <p:pic>
          <p:nvPicPr>
            <p:cNvPr id="13" name="Picture 12" descr="A white speech bubble on a black background&#10;&#10;Description automatically generated">
              <a:extLst>
                <a:ext uri="{FF2B5EF4-FFF2-40B4-BE49-F238E27FC236}">
                  <a16:creationId xmlns:a16="http://schemas.microsoft.com/office/drawing/2014/main" id="{DBACD715-B23C-F3FA-20DB-8448844321F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47026" y="0"/>
              <a:ext cx="7351273" cy="4129534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223C79A-857C-8CAB-B2A4-F1CC21B2F8FF}"/>
                </a:ext>
              </a:extLst>
            </p:cNvPr>
            <p:cNvSpPr txBox="1"/>
            <p:nvPr/>
          </p:nvSpPr>
          <p:spPr>
            <a:xfrm>
              <a:off x="5910400" y="1233937"/>
              <a:ext cx="3469269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Verdana" panose="020B0604030504040204" pitchFamily="34" charset="0"/>
                  <a:ea typeface="Verdana" panose="020B0604030504040204" pitchFamily="34" charset="0"/>
                </a:rPr>
                <a:t>Time only goes in </a:t>
              </a:r>
            </a:p>
            <a:p>
              <a:pPr algn="ctr"/>
              <a:r>
                <a:rPr lang="en-US" dirty="0">
                  <a:latin typeface="Verdana" panose="020B0604030504040204" pitchFamily="34" charset="0"/>
                  <a:ea typeface="Verdana" panose="020B0604030504040204" pitchFamily="34" charset="0"/>
                </a:rPr>
                <a:t>one direction. You move forward in time, not back. You can remember what happened yesterday, but not tomorrow!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  <p:pic>
        <p:nvPicPr>
          <p:cNvPr id="20" name="Picture 19" descr="A white circle with a pointy tip&#10;&#10;Description automatically generated">
            <a:extLst>
              <a:ext uri="{FF2B5EF4-FFF2-40B4-BE49-F238E27FC236}">
                <a16:creationId xmlns:a16="http://schemas.microsoft.com/office/drawing/2014/main" id="{F5761B90-0D93-3B75-0A02-5AA7954A9F1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48825">
            <a:off x="1941598" y="3193949"/>
            <a:ext cx="5153767" cy="454868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4529183C-305E-76C4-27A2-609A8463EEDD}"/>
              </a:ext>
            </a:extLst>
          </p:cNvPr>
          <p:cNvSpPr txBox="1"/>
          <p:nvPr/>
        </p:nvSpPr>
        <p:spPr>
          <a:xfrm>
            <a:off x="2842588" y="4626172"/>
            <a:ext cx="25912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We only </a:t>
            </a:r>
            <a:b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know time is passing because</a:t>
            </a:r>
            <a:b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 things happen</a:t>
            </a:r>
            <a:b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 or change. 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5CECF64-FA74-BCDE-88E6-D236510F956B}"/>
              </a:ext>
            </a:extLst>
          </p:cNvPr>
          <p:cNvSpPr txBox="1"/>
          <p:nvPr/>
        </p:nvSpPr>
        <p:spPr>
          <a:xfrm>
            <a:off x="344648" y="275573"/>
            <a:ext cx="44793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We all know what ‘time’ means, and how we use it in everyday life. Knowing what time it is means you know when to go to school, a club or a friend’s party and, of course, how old you are!</a:t>
            </a:r>
          </a:p>
        </p:txBody>
      </p:sp>
    </p:spTree>
    <p:extLst>
      <p:ext uri="{BB962C8B-B14F-4D97-AF65-F5344CB8AC3E}">
        <p14:creationId xmlns:p14="http://schemas.microsoft.com/office/powerpoint/2010/main" val="206310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A914189-4AE2-A041-6167-FE0FB225DB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9402" r="1" b="19965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2A3CF6-3690-516B-4609-C3E72A6865D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469" y="-754809"/>
            <a:ext cx="11965008" cy="821388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DCD3CC8-ED07-D513-5801-7D4AB68B58C8}"/>
              </a:ext>
            </a:extLst>
          </p:cNvPr>
          <p:cNvSpPr txBox="1"/>
          <p:nvPr/>
        </p:nvSpPr>
        <p:spPr>
          <a:xfrm>
            <a:off x="1142187" y="388307"/>
            <a:ext cx="44702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Years, months, weeks, days, hours, minutes and seconds – they’re all used to measure time. But where did they come from? 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21C4C9-A5F0-81FF-61B9-D321784FCB2B}"/>
              </a:ext>
            </a:extLst>
          </p:cNvPr>
          <p:cNvSpPr txBox="1"/>
          <p:nvPr/>
        </p:nvSpPr>
        <p:spPr>
          <a:xfrm>
            <a:off x="7145155" y="1046255"/>
            <a:ext cx="30169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Time measurements are based on two natural cycles of planet earth:</a:t>
            </a:r>
            <a:endParaRPr lang="en-GB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1" name="Picture 10" descr="A blue and white globe with yellow arrows around it&#10;&#10;Description automatically generated">
            <a:extLst>
              <a:ext uri="{FF2B5EF4-FFF2-40B4-BE49-F238E27FC236}">
                <a16:creationId xmlns:a16="http://schemas.microsoft.com/office/drawing/2014/main" id="{35425117-6C18-2C53-7B92-68874501EC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7563" y1="51306" x2="27563" y2="51306"/>
                        <a14:foregroundMark x1="24706" y1="50000" x2="24706" y2="50000"/>
                        <a14:foregroundMark x1="42017" y1="53919" x2="42017" y2="53919"/>
                        <a14:foregroundMark x1="42521" y1="26722" x2="42521" y2="26722"/>
                        <a14:backgroundMark x1="43025" y1="52613" x2="43025" y2="52613"/>
                        <a14:backgroundMark x1="22185" y1="47268" x2="22185" y2="4726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058" t="34618" r="40383" b="32490"/>
          <a:stretch/>
        </p:blipFill>
        <p:spPr>
          <a:xfrm>
            <a:off x="1140664" y="1344567"/>
            <a:ext cx="4471791" cy="4376567"/>
          </a:xfrm>
          <a:prstGeom prst="rect">
            <a:avLst/>
          </a:prstGeom>
        </p:spPr>
      </p:pic>
      <p:pic>
        <p:nvPicPr>
          <p:cNvPr id="13" name="Picture 12" descr="A blue and white globe with yellow arrows around it&#10;&#10;Description automatically generated">
            <a:extLst>
              <a:ext uri="{FF2B5EF4-FFF2-40B4-BE49-F238E27FC236}">
                <a16:creationId xmlns:a16="http://schemas.microsoft.com/office/drawing/2014/main" id="{5B6651D6-C22B-B586-2290-098E5242E3C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17479" y1="24347" x2="17479" y2="243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67108"/>
          <a:stretch/>
        </p:blipFill>
        <p:spPr>
          <a:xfrm>
            <a:off x="5631309" y="1241530"/>
            <a:ext cx="9691060" cy="4154692"/>
          </a:xfrm>
          <a:prstGeom prst="rect">
            <a:avLst/>
          </a:prstGeom>
        </p:spPr>
      </p:pic>
      <p:pic>
        <p:nvPicPr>
          <p:cNvPr id="15" name="Picture 14" descr="A blue and green planet&#10;&#10;Description automatically generated">
            <a:extLst>
              <a:ext uri="{FF2B5EF4-FFF2-40B4-BE49-F238E27FC236}">
                <a16:creationId xmlns:a16="http://schemas.microsoft.com/office/drawing/2014/main" id="{8D2EBE13-0201-A2CA-060A-A38FA36ECDE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88427" y="3585225"/>
            <a:ext cx="1823833" cy="158680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3BC3C99-9A7E-F699-12BC-83C861E52614}"/>
              </a:ext>
            </a:extLst>
          </p:cNvPr>
          <p:cNvSpPr txBox="1"/>
          <p:nvPr/>
        </p:nvSpPr>
        <p:spPr>
          <a:xfrm>
            <a:off x="1491656" y="4561357"/>
            <a:ext cx="33038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one full turn = one day</a:t>
            </a:r>
            <a:endParaRPr lang="en-GB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0C7C584-28AE-95BE-24A8-3706D36BE522}"/>
              </a:ext>
            </a:extLst>
          </p:cNvPr>
          <p:cNvSpPr txBox="1"/>
          <p:nvPr/>
        </p:nvSpPr>
        <p:spPr>
          <a:xfrm>
            <a:off x="7242344" y="5026890"/>
            <a:ext cx="39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one full orbit = one year</a:t>
            </a:r>
            <a:endParaRPr lang="en-GB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CBAE340-CCB5-0ECA-BA4A-578C31A142B6}"/>
              </a:ext>
            </a:extLst>
          </p:cNvPr>
          <p:cNvSpPr txBox="1"/>
          <p:nvPr/>
        </p:nvSpPr>
        <p:spPr>
          <a:xfrm>
            <a:off x="721927" y="5273903"/>
            <a:ext cx="4201254" cy="1015663"/>
          </a:xfrm>
          <a:prstGeom prst="rect">
            <a:avLst/>
          </a:prstGeom>
          <a:solidFill>
            <a:srgbClr val="006DB8"/>
          </a:solidFill>
          <a:ln>
            <a:solidFill>
              <a:srgbClr val="9EC1CB"/>
            </a:solidFill>
          </a:ln>
        </p:spPr>
        <p:txBody>
          <a:bodyPr wrap="square" rtlCol="0">
            <a:spAutoFit/>
          </a:bodyPr>
          <a:lstStyle/>
          <a:p>
            <a:endParaRPr lang="en-US" sz="2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 day is one rotation of the Earth, and a year is one orbit of the Earth around the Sun.</a:t>
            </a:r>
          </a:p>
          <a:p>
            <a:endParaRPr lang="en-GB" sz="400" b="1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" name="Picture 1" descr="A sun with flames on it&#10;&#10;Description automatically generated">
            <a:extLst>
              <a:ext uri="{FF2B5EF4-FFF2-40B4-BE49-F238E27FC236}">
                <a16:creationId xmlns:a16="http://schemas.microsoft.com/office/drawing/2014/main" id="{07BE4769-5FF1-490B-AEFC-D8D299FA78B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39398" y="2275484"/>
            <a:ext cx="2213270" cy="2255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533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7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hild with pigtails wearing a watch&#10;&#10;Description automatically generated">
            <a:extLst>
              <a:ext uri="{FF2B5EF4-FFF2-40B4-BE49-F238E27FC236}">
                <a16:creationId xmlns:a16="http://schemas.microsoft.com/office/drawing/2014/main" id="{05A96658-6038-EF4B-F227-37A4BD5EBFA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2946"/>
            <a:ext cx="4066948" cy="641505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CC9472B-7D48-8356-B99E-C14BEAAD0775}"/>
              </a:ext>
            </a:extLst>
          </p:cNvPr>
          <p:cNvSpPr txBox="1"/>
          <p:nvPr/>
        </p:nvSpPr>
        <p:spPr>
          <a:xfrm>
            <a:off x="556181" y="420534"/>
            <a:ext cx="62289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A weird thing about time is how it can seem to stretch or shrink in different situations.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2" name="Picture 11" descr="A cartoon of a child&#10;&#10;Description automatically generated">
            <a:extLst>
              <a:ext uri="{FF2B5EF4-FFF2-40B4-BE49-F238E27FC236}">
                <a16:creationId xmlns:a16="http://schemas.microsoft.com/office/drawing/2014/main" id="{54BAA599-F097-829D-F645-EF6B0C1A20C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19407">
            <a:off x="7962318" y="437237"/>
            <a:ext cx="6550726" cy="949855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7B34BCE-27C0-F158-14A7-B30F7E007953}"/>
              </a:ext>
            </a:extLst>
          </p:cNvPr>
          <p:cNvSpPr txBox="1"/>
          <p:nvPr/>
        </p:nvSpPr>
        <p:spPr>
          <a:xfrm>
            <a:off x="7480063" y="850489"/>
            <a:ext cx="32732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When you’re bored, or waiting for something to happen, time ticks by super slowly…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54B6BE-746B-60AA-0FF4-70C00A062958}"/>
              </a:ext>
            </a:extLst>
          </p:cNvPr>
          <p:cNvSpPr txBox="1"/>
          <p:nvPr/>
        </p:nvSpPr>
        <p:spPr>
          <a:xfrm>
            <a:off x="3836709" y="1679764"/>
            <a:ext cx="25829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But when you’re very busy or having a great time, it seems to whizz by! 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96484FD-AE6C-6FB1-BDBA-AC9CA8C2E53C}"/>
              </a:ext>
            </a:extLst>
          </p:cNvPr>
          <p:cNvSpPr txBox="1"/>
          <p:nvPr/>
        </p:nvSpPr>
        <p:spPr>
          <a:xfrm>
            <a:off x="2582944" y="4907111"/>
            <a:ext cx="63253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What’s happening? </a:t>
            </a:r>
          </a:p>
          <a:p>
            <a:pPr algn="ctr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Time isn’t really going faster or slower in these </a:t>
            </a:r>
            <a:b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situations. Your perception (how it seems to you) can be different from what’s really happening. When your brain is busy doing something interesting, it has more signals zooming around inside it.  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" name="Picture 5" descr="A white circle with a pointy tip&#10;&#10;Description automatically generated">
            <a:extLst>
              <a:ext uri="{FF2B5EF4-FFF2-40B4-BE49-F238E27FC236}">
                <a16:creationId xmlns:a16="http://schemas.microsoft.com/office/drawing/2014/main" id="{71EF354F-F47E-A5CC-C246-24C3CBA4382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48825" flipH="1" flipV="1">
            <a:off x="5413518" y="1323697"/>
            <a:ext cx="5153767" cy="340907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FCE7EA8B-A1D0-2A5B-877D-AD4A342A49A9}"/>
              </a:ext>
            </a:extLst>
          </p:cNvPr>
          <p:cNvSpPr txBox="1"/>
          <p:nvPr/>
        </p:nvSpPr>
        <p:spPr>
          <a:xfrm>
            <a:off x="7414287" y="2628899"/>
            <a:ext cx="19878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Urgh, WHEN is the bus going to get here?!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387D1C81-4CBF-234E-3633-70C22BBA0C54}"/>
              </a:ext>
            </a:extLst>
          </p:cNvPr>
          <p:cNvGrpSpPr/>
          <p:nvPr/>
        </p:nvGrpSpPr>
        <p:grpSpPr>
          <a:xfrm>
            <a:off x="2551298" y="2414874"/>
            <a:ext cx="5153767" cy="3409075"/>
            <a:chOff x="2551298" y="2414874"/>
            <a:chExt cx="5153767" cy="3409075"/>
          </a:xfrm>
        </p:grpSpPr>
        <p:pic>
          <p:nvPicPr>
            <p:cNvPr id="49" name="Picture 48" descr="A white circle with a pointy tip&#10;&#10;Description automatically generated">
              <a:extLst>
                <a:ext uri="{FF2B5EF4-FFF2-40B4-BE49-F238E27FC236}">
                  <a16:creationId xmlns:a16="http://schemas.microsoft.com/office/drawing/2014/main" id="{EF0AF72E-C399-D292-10C8-93BCB15915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348825">
              <a:off x="2551298" y="2414874"/>
              <a:ext cx="5153767" cy="3409075"/>
            </a:xfrm>
            <a:prstGeom prst="rect">
              <a:avLst/>
            </a:prstGeom>
          </p:spPr>
        </p:pic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10FFA1FA-95F2-C48F-84CB-E0DC02CF6E39}"/>
                </a:ext>
              </a:extLst>
            </p:cNvPr>
            <p:cNvSpPr txBox="1"/>
            <p:nvPr/>
          </p:nvSpPr>
          <p:spPr>
            <a:xfrm>
              <a:off x="3771649" y="3699947"/>
              <a:ext cx="201501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>
                  <a:latin typeface="Verdana" panose="020B0604030504040204" pitchFamily="34" charset="0"/>
                  <a:ea typeface="Verdana" panose="020B0604030504040204" pitchFamily="34" charset="0"/>
                </a:rPr>
                <a:t>What?!! It can’t be that time already!</a:t>
              </a:r>
              <a:endParaRPr lang="en-GB" dirty="0">
                <a:latin typeface="Verdana" panose="020B0604030504040204" pitchFamily="34" charset="0"/>
                <a:ea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098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C66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7AC7BDE-B3F0-B873-53BF-FFA67F17E1B6}"/>
              </a:ext>
            </a:extLst>
          </p:cNvPr>
          <p:cNvSpPr txBox="1"/>
          <p:nvPr/>
        </p:nvSpPr>
        <p:spPr>
          <a:xfrm>
            <a:off x="4003236" y="391884"/>
            <a:ext cx="4860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Verdana" panose="020B0604030504040204" pitchFamily="34" charset="0"/>
                <a:ea typeface="Verdana" panose="020B0604030504040204" pitchFamily="34" charset="0"/>
              </a:rPr>
              <a:t>Make your own sand timer</a:t>
            </a:r>
            <a:endParaRPr lang="en-GB" sz="2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A9B33C3-1DFD-62B7-7ADD-D5DB2C3A9211}"/>
              </a:ext>
            </a:extLst>
          </p:cNvPr>
          <p:cNvSpPr txBox="1"/>
          <p:nvPr/>
        </p:nvSpPr>
        <p:spPr>
          <a:xfrm>
            <a:off x="1750290" y="989319"/>
            <a:ext cx="8691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Your challenge is to make your own sand timer which lasts an exact amount of time, for example, 60 seconds (1 minute). 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" name="Picture 8" descr="A close-up of a bottle&#10;&#10;Description automatically generated">
            <a:extLst>
              <a:ext uri="{FF2B5EF4-FFF2-40B4-BE49-F238E27FC236}">
                <a16:creationId xmlns:a16="http://schemas.microsoft.com/office/drawing/2014/main" id="{5A1B31C7-5E87-FE7F-CE04-9658832642D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99039" y="1473200"/>
            <a:ext cx="1852568" cy="495572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45048AF-E45E-81D1-63D9-19AD601CF277}"/>
              </a:ext>
            </a:extLst>
          </p:cNvPr>
          <p:cNvSpPr txBox="1"/>
          <p:nvPr/>
        </p:nvSpPr>
        <p:spPr>
          <a:xfrm>
            <a:off x="640393" y="1881058"/>
            <a:ext cx="925290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What you need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:</a:t>
            </a:r>
            <a:b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en-U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Two dry small plastic bottles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Dry sand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One lid with a hole in – made by the teacher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Masking tape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A digital timer</a:t>
            </a:r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B92AF4-3323-6567-9960-0B9C21E3BF75}"/>
              </a:ext>
            </a:extLst>
          </p:cNvPr>
          <p:cNvSpPr txBox="1"/>
          <p:nvPr/>
        </p:nvSpPr>
        <p:spPr>
          <a:xfrm>
            <a:off x="640393" y="4317528"/>
            <a:ext cx="928178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Verdana" panose="020B0604030504040204" pitchFamily="34" charset="0"/>
                <a:ea typeface="Verdana" panose="020B0604030504040204" pitchFamily="34" charset="0"/>
              </a:rPr>
              <a:t>What you do:</a:t>
            </a:r>
          </a:p>
          <a:p>
            <a:endParaRPr lang="en-US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Screw the lid with a hole in onto a bottle.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Pour sand into the other bottle, then tape it to the lid with the hole in to join the two bottles together, as shown.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</a:rPr>
              <a:t>Use a timer to measure how long it takes for the sand to fall into the other bottle. Adjust the amount of sand until it takes the exact time you want.  </a:t>
            </a:r>
            <a:endParaRPr lang="en-GB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95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466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Kirsty williams</dc:creator>
  <cp:lastModifiedBy>Kirsty williams</cp:lastModifiedBy>
  <cp:revision>11</cp:revision>
  <dcterms:created xsi:type="dcterms:W3CDTF">2024-01-17T11:12:56Z</dcterms:created>
  <dcterms:modified xsi:type="dcterms:W3CDTF">2024-01-29T09:21:42Z</dcterms:modified>
</cp:coreProperties>
</file>