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1" d="100"/>
          <a:sy n="91" d="100"/>
        </p:scale>
        <p:origin x="32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F8865-4C59-4F3E-820A-FAE92E8D88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6A78E5-D54B-4D0B-9936-B026D017D8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03B3C2-220C-46EE-A22C-EFF2BFF644BB}"/>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4BC17188-F7E5-48E8-B26F-5E5630A459D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40D3173-5C06-406C-B163-A6B57C22E93A}"/>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2670332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E9F32-5D64-462B-86D5-04206C942FD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F44915-EA40-4AD9-A933-D9F80D635FB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FD8915-7440-46E6-9228-A42FA08C7E18}"/>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5A93AA72-51A4-4EF8-86BC-D8E971C2A11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A8F94CC-F2C7-480D-869D-3754AB438543}"/>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164004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1FF35E-D431-434F-976D-710046D19B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2462487-8BD9-4BBA-8C73-AE40357E092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B28A81-4791-4771-90F1-7171CB57BF3F}"/>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B4097CF5-17C5-4422-A362-F2BFDE4D3DA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4BDE686-C385-4CA8-ADDE-8F7246B9E807}"/>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3426734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3B8B9-5FC2-4422-BA6A-721BB54DA8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BE369D-8F58-446F-ABE1-1498F5E390A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23E31B-AD21-475C-8112-AEAF6A618545}"/>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32EABA35-0DD6-40B7-9323-52D9059D115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7CCD5DA-907F-4DA7-81C7-4B5D9C86BF65}"/>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2529149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5E9A0-5BF9-432D-A65A-98B4F903FC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43B44-9C0A-45FB-8A67-2376812DC9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61C3664-5AAD-441F-9815-E81E9AF78E7C}"/>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1F8A6D91-5308-400B-A619-2F8A0D767CD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D4D8E18-B18E-47C5-BF52-B915E0305084}"/>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3607734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46E05-16F2-4189-B0D1-236ADC4F95A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2AFC6E-6382-488F-996F-698C259FD7F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317CCA-C610-4DFE-B620-90833A2F156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013F309-4971-4262-8CCF-F813F3DD67DA}"/>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6" name="Footer Placeholder 5">
            <a:extLst>
              <a:ext uri="{FF2B5EF4-FFF2-40B4-BE49-F238E27FC236}">
                <a16:creationId xmlns:a16="http://schemas.microsoft.com/office/drawing/2014/main" id="{1E64FEB3-969D-4177-AFAC-1170FD7BFD7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EBA8C6B-CBEC-4D9D-9FA4-BE798117B8CF}"/>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3545372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114B4-2C4A-4C4F-A3C6-372D4B869D7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5F1F5F-A772-4BF4-81F8-E7D36D4761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CAF29B9-F0E8-406A-82B2-5249F33A76B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476C9E-6814-45F9-B394-EEBDA4F676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CA46308-F948-48B8-AE99-100F6AD33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220E78A-9701-453F-935C-9E2900ECF44C}"/>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8" name="Footer Placeholder 7">
            <a:extLst>
              <a:ext uri="{FF2B5EF4-FFF2-40B4-BE49-F238E27FC236}">
                <a16:creationId xmlns:a16="http://schemas.microsoft.com/office/drawing/2014/main" id="{011FE0CD-EE50-4053-AFB6-0BEE5BB4C29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4063246-7514-48E2-B1CE-5265B7CBE809}"/>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167217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F439-A8F1-4B75-A273-ACBD194E77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4144C2D-A413-43CE-A9A9-D995EB081F49}"/>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4" name="Footer Placeholder 3">
            <a:extLst>
              <a:ext uri="{FF2B5EF4-FFF2-40B4-BE49-F238E27FC236}">
                <a16:creationId xmlns:a16="http://schemas.microsoft.com/office/drawing/2014/main" id="{F439F815-B856-46C9-B19C-EE27F2A1C252}"/>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46815DA5-073B-4408-B102-F35B976AED37}"/>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2723480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79D2E2-0CBC-40D0-B367-E2B0A73FCC52}"/>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3" name="Footer Placeholder 2">
            <a:extLst>
              <a:ext uri="{FF2B5EF4-FFF2-40B4-BE49-F238E27FC236}">
                <a16:creationId xmlns:a16="http://schemas.microsoft.com/office/drawing/2014/main" id="{AE2CAA79-0E62-4B32-BFAB-0837F148D21F}"/>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DB375094-3230-453F-A749-D49E3D03DED2}"/>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2973266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CF977-0565-4F6D-BD9A-4AF4BE940B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4C1DF07-7291-400F-82EA-531BF509AE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05239A8-007D-4EC6-965C-CFD8C78CF5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3233855-A849-4147-A788-550DA9FFF0DC}"/>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6" name="Footer Placeholder 5">
            <a:extLst>
              <a:ext uri="{FF2B5EF4-FFF2-40B4-BE49-F238E27FC236}">
                <a16:creationId xmlns:a16="http://schemas.microsoft.com/office/drawing/2014/main" id="{0E55F7FA-7F1F-47C7-B9E1-085C9EDD24B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D6889B6-2EBD-4532-8AD5-9B54E034380A}"/>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17014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3CE2C-936F-4D77-8911-EF45E0BA21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D8B7336-2C0D-4F75-AF0C-351DEFA926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9A717D41-E43A-408E-980A-AABC1676AB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67847-CCE9-4CAF-A849-713814CDA4C2}"/>
              </a:ext>
            </a:extLst>
          </p:cNvPr>
          <p:cNvSpPr>
            <a:spLocks noGrp="1"/>
          </p:cNvSpPr>
          <p:nvPr>
            <p:ph type="dt" sz="half" idx="10"/>
          </p:nvPr>
        </p:nvSpPr>
        <p:spPr/>
        <p:txBody>
          <a:bodyPr/>
          <a:lstStyle/>
          <a:p>
            <a:fld id="{D6E68D0B-B528-4426-A4D7-92E674E696C2}" type="datetimeFigureOut">
              <a:rPr lang="en-GB" smtClean="0"/>
              <a:t>10/10/2018</a:t>
            </a:fld>
            <a:endParaRPr lang="en-GB" dirty="0"/>
          </a:p>
        </p:txBody>
      </p:sp>
      <p:sp>
        <p:nvSpPr>
          <p:cNvPr id="6" name="Footer Placeholder 5">
            <a:extLst>
              <a:ext uri="{FF2B5EF4-FFF2-40B4-BE49-F238E27FC236}">
                <a16:creationId xmlns:a16="http://schemas.microsoft.com/office/drawing/2014/main" id="{73BC9FEC-4DF8-4D03-BE6D-E5208D07220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60B2C95-10B5-4C77-A9DA-47373E32FBC8}"/>
              </a:ext>
            </a:extLst>
          </p:cNvPr>
          <p:cNvSpPr>
            <a:spLocks noGrp="1"/>
          </p:cNvSpPr>
          <p:nvPr>
            <p:ph type="sldNum" sz="quarter" idx="12"/>
          </p:nvPr>
        </p:nvSpPr>
        <p:spPr/>
        <p:txBody>
          <a:bodyPr/>
          <a:lstStyle/>
          <a:p>
            <a:fld id="{EF5DEAB9-A530-4709-B85C-4F2EBC5EF1C3}" type="slidenum">
              <a:rPr lang="en-GB" smtClean="0"/>
              <a:t>‹#›</a:t>
            </a:fld>
            <a:endParaRPr lang="en-GB" dirty="0"/>
          </a:p>
        </p:txBody>
      </p:sp>
    </p:spTree>
    <p:extLst>
      <p:ext uri="{BB962C8B-B14F-4D97-AF65-F5344CB8AC3E}">
        <p14:creationId xmlns:p14="http://schemas.microsoft.com/office/powerpoint/2010/main" val="170516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BC1100-D948-4605-B43F-9500655A4C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0D59F35-DB76-423A-87F1-5CE194A6DC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C28515-BA6B-45A3-A371-B53B229B93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E68D0B-B528-4426-A4D7-92E674E696C2}" type="datetimeFigureOut">
              <a:rPr lang="en-GB" smtClean="0"/>
              <a:t>10/10/2018</a:t>
            </a:fld>
            <a:endParaRPr lang="en-GB" dirty="0"/>
          </a:p>
        </p:txBody>
      </p:sp>
      <p:sp>
        <p:nvSpPr>
          <p:cNvPr id="5" name="Footer Placeholder 4">
            <a:extLst>
              <a:ext uri="{FF2B5EF4-FFF2-40B4-BE49-F238E27FC236}">
                <a16:creationId xmlns:a16="http://schemas.microsoft.com/office/drawing/2014/main" id="{8A5FAE35-933B-4D20-AC3C-047FE0E3B0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DCD3E42D-6823-46BB-AE48-3C54DDBCA1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DEAB9-A530-4709-B85C-4F2EBC5EF1C3}" type="slidenum">
              <a:rPr lang="en-GB" smtClean="0"/>
              <a:t>‹#›</a:t>
            </a:fld>
            <a:endParaRPr lang="en-GB" dirty="0"/>
          </a:p>
        </p:txBody>
      </p:sp>
    </p:spTree>
    <p:extLst>
      <p:ext uri="{BB962C8B-B14F-4D97-AF65-F5344CB8AC3E}">
        <p14:creationId xmlns:p14="http://schemas.microsoft.com/office/powerpoint/2010/main" val="4112846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000">
              <a:schemeClr val="accent5"/>
            </a:gs>
            <a:gs pos="22000">
              <a:schemeClr val="accent4">
                <a:alpha val="38000"/>
              </a:schemeClr>
            </a:gs>
            <a:gs pos="6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9A7A8BD-2326-465B-B8F9-5CC975A73C5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7813" b="7813"/>
          <a:stretch/>
        </p:blipFill>
        <p:spPr>
          <a:xfrm>
            <a:off x="0" y="0"/>
            <a:ext cx="12192000" cy="6858000"/>
          </a:xfrm>
          <a:prstGeom prst="rect">
            <a:avLst/>
          </a:prstGeom>
        </p:spPr>
      </p:pic>
      <p:pic>
        <p:nvPicPr>
          <p:cNvPr id="4" name="Picture 3">
            <a:extLst>
              <a:ext uri="{FF2B5EF4-FFF2-40B4-BE49-F238E27FC236}">
                <a16:creationId xmlns:a16="http://schemas.microsoft.com/office/drawing/2014/main" id="{E6668EA6-155E-4BBC-8700-4096271E969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1187757">
            <a:off x="8112784" y="224283"/>
            <a:ext cx="2979914" cy="1484889"/>
          </a:xfrm>
          <a:prstGeom prst="rect">
            <a:avLst/>
          </a:prstGeom>
        </p:spPr>
      </p:pic>
      <p:sp>
        <p:nvSpPr>
          <p:cNvPr id="8" name="Rectangle 7">
            <a:extLst>
              <a:ext uri="{FF2B5EF4-FFF2-40B4-BE49-F238E27FC236}">
                <a16:creationId xmlns:a16="http://schemas.microsoft.com/office/drawing/2014/main" id="{085F772E-A2D1-4C46-8087-57E22B6F0318}"/>
              </a:ext>
            </a:extLst>
          </p:cNvPr>
          <p:cNvSpPr/>
          <p:nvPr/>
        </p:nvSpPr>
        <p:spPr>
          <a:xfrm>
            <a:off x="11000422" y="6621962"/>
            <a:ext cx="1458807" cy="18466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dirty="0">
                <a:solidFill>
                  <a:schemeClr val="bg1"/>
                </a:solidFill>
                <a:latin typeface="Verdana" panose="020B0604030504040204" pitchFamily="34" charset="0"/>
                <a:ea typeface="Verdana" panose="020B0604030504040204" pitchFamily="34" charset="0"/>
              </a:rPr>
              <a:t>© Shutterstock</a:t>
            </a:r>
          </a:p>
        </p:txBody>
      </p:sp>
    </p:spTree>
    <p:extLst>
      <p:ext uri="{BB962C8B-B14F-4D97-AF65-F5344CB8AC3E}">
        <p14:creationId xmlns:p14="http://schemas.microsoft.com/office/powerpoint/2010/main" val="3965895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000">
              <a:schemeClr val="accent5"/>
            </a:gs>
            <a:gs pos="22000">
              <a:schemeClr val="accent4">
                <a:alpha val="38000"/>
              </a:schemeClr>
            </a:gs>
            <a:gs pos="6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3BFE35-EDA9-4DEF-B63E-7B78C07F52F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7813" b="7813"/>
          <a:stretch/>
        </p:blipFill>
        <p:spPr>
          <a:xfrm>
            <a:off x="0" y="0"/>
            <a:ext cx="12192000" cy="6858000"/>
          </a:xfrm>
          <a:prstGeom prst="rect">
            <a:avLst/>
          </a:prstGeom>
        </p:spPr>
      </p:pic>
      <p:sp>
        <p:nvSpPr>
          <p:cNvPr id="6" name="Rectangle: Rounded Corners 5">
            <a:extLst>
              <a:ext uri="{FF2B5EF4-FFF2-40B4-BE49-F238E27FC236}">
                <a16:creationId xmlns:a16="http://schemas.microsoft.com/office/drawing/2014/main" id="{444A6A3D-EB07-466D-A1B3-86B1374D6C26}"/>
              </a:ext>
            </a:extLst>
          </p:cNvPr>
          <p:cNvSpPr/>
          <p:nvPr/>
        </p:nvSpPr>
        <p:spPr>
          <a:xfrm>
            <a:off x="362656" y="1842327"/>
            <a:ext cx="2724538" cy="1395639"/>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Verdana" panose="020B0604030504040204" pitchFamily="34" charset="0"/>
                <a:ea typeface="Verdana" panose="020B0604030504040204" pitchFamily="34" charset="0"/>
              </a:rPr>
              <a:t>What is this and how big is it?</a:t>
            </a:r>
          </a:p>
        </p:txBody>
      </p:sp>
      <p:sp>
        <p:nvSpPr>
          <p:cNvPr id="12" name="Rectangle: Rounded Corners 11">
            <a:extLst>
              <a:ext uri="{FF2B5EF4-FFF2-40B4-BE49-F238E27FC236}">
                <a16:creationId xmlns:a16="http://schemas.microsoft.com/office/drawing/2014/main" id="{E87D377F-22BD-4AD4-8C25-4D9E65E668CF}"/>
              </a:ext>
            </a:extLst>
          </p:cNvPr>
          <p:cNvSpPr/>
          <p:nvPr/>
        </p:nvSpPr>
        <p:spPr>
          <a:xfrm>
            <a:off x="8983081" y="2186830"/>
            <a:ext cx="2724538" cy="1242170"/>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Verdana" panose="020B0604030504040204" pitchFamily="34" charset="0"/>
                <a:ea typeface="Verdana" panose="020B0604030504040204" pitchFamily="34" charset="0"/>
              </a:rPr>
              <a:t>What happens when sun hits the panels?</a:t>
            </a:r>
          </a:p>
        </p:txBody>
      </p:sp>
      <p:sp>
        <p:nvSpPr>
          <p:cNvPr id="13" name="Rectangle: Rounded Corners 12">
            <a:extLst>
              <a:ext uri="{FF2B5EF4-FFF2-40B4-BE49-F238E27FC236}">
                <a16:creationId xmlns:a16="http://schemas.microsoft.com/office/drawing/2014/main" id="{CB5FDEE9-29F4-4B08-B848-0D8DFE45B5FB}"/>
              </a:ext>
            </a:extLst>
          </p:cNvPr>
          <p:cNvSpPr/>
          <p:nvPr/>
        </p:nvSpPr>
        <p:spPr>
          <a:xfrm>
            <a:off x="362656" y="4432333"/>
            <a:ext cx="2724538" cy="1395639"/>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Verdana" panose="020B0604030504040204" pitchFamily="34" charset="0"/>
                <a:ea typeface="Verdana" panose="020B0604030504040204" pitchFamily="34" charset="0"/>
              </a:rPr>
              <a:t>What are the panels made of?</a:t>
            </a:r>
          </a:p>
        </p:txBody>
      </p:sp>
      <p:pic>
        <p:nvPicPr>
          <p:cNvPr id="8" name="Picture 7">
            <a:extLst>
              <a:ext uri="{FF2B5EF4-FFF2-40B4-BE49-F238E27FC236}">
                <a16:creationId xmlns:a16="http://schemas.microsoft.com/office/drawing/2014/main" id="{B7066C51-7704-4055-B805-959B44AD5D0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21187757">
            <a:off x="8112784" y="224283"/>
            <a:ext cx="2979914" cy="1484889"/>
          </a:xfrm>
          <a:prstGeom prst="rect">
            <a:avLst/>
          </a:prstGeom>
        </p:spPr>
      </p:pic>
    </p:spTree>
    <p:extLst>
      <p:ext uri="{BB962C8B-B14F-4D97-AF65-F5344CB8AC3E}">
        <p14:creationId xmlns:p14="http://schemas.microsoft.com/office/powerpoint/2010/main" val="4212552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000">
              <a:schemeClr val="accent5"/>
            </a:gs>
            <a:gs pos="22000">
              <a:schemeClr val="accent4">
                <a:alpha val="38000"/>
              </a:schemeClr>
            </a:gs>
            <a:gs pos="6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B868FC-C9EC-462B-A62A-3ADE1885628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7813" b="7813"/>
          <a:stretch/>
        </p:blipFill>
        <p:spPr>
          <a:xfrm>
            <a:off x="0" y="0"/>
            <a:ext cx="12192000" cy="6858000"/>
          </a:xfrm>
          <a:prstGeom prst="rect">
            <a:avLst/>
          </a:prstGeom>
        </p:spPr>
      </p:pic>
      <p:sp>
        <p:nvSpPr>
          <p:cNvPr id="6" name="Rectangle: Rounded Corners 5">
            <a:extLst>
              <a:ext uri="{FF2B5EF4-FFF2-40B4-BE49-F238E27FC236}">
                <a16:creationId xmlns:a16="http://schemas.microsoft.com/office/drawing/2014/main" id="{444A6A3D-EB07-466D-A1B3-86B1374D6C26}"/>
              </a:ext>
            </a:extLst>
          </p:cNvPr>
          <p:cNvSpPr/>
          <p:nvPr/>
        </p:nvSpPr>
        <p:spPr>
          <a:xfrm>
            <a:off x="345232" y="1842327"/>
            <a:ext cx="3118009" cy="2120073"/>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atin typeface="Verdana" panose="020B0604030504040204" pitchFamily="34" charset="0"/>
                <a:ea typeface="Verdana" panose="020B0604030504040204" pitchFamily="34" charset="0"/>
              </a:rPr>
              <a:t>What </a:t>
            </a:r>
            <a:r>
              <a:rPr lang="en-GB" dirty="0">
                <a:latin typeface="Verdana" panose="020B0604030504040204" pitchFamily="34" charset="0"/>
                <a:ea typeface="Verdana" panose="020B0604030504040204" pitchFamily="34" charset="0"/>
              </a:rPr>
              <a:t>is this </a:t>
            </a:r>
            <a:r>
              <a:rPr lang="en-GB">
                <a:latin typeface="Verdana" panose="020B0604030504040204" pitchFamily="34" charset="0"/>
                <a:ea typeface="Verdana" panose="020B0604030504040204" pitchFamily="34" charset="0"/>
              </a:rPr>
              <a:t>and </a:t>
            </a:r>
            <a:br>
              <a:rPr lang="en-GB">
                <a:latin typeface="Verdana" panose="020B0604030504040204" pitchFamily="34" charset="0"/>
                <a:ea typeface="Verdana" panose="020B0604030504040204" pitchFamily="34" charset="0"/>
              </a:rPr>
            </a:br>
            <a:r>
              <a:rPr lang="en-GB">
                <a:latin typeface="Verdana" panose="020B0604030504040204" pitchFamily="34" charset="0"/>
                <a:ea typeface="Verdana" panose="020B0604030504040204" pitchFamily="34" charset="0"/>
              </a:rPr>
              <a:t>how </a:t>
            </a:r>
            <a:r>
              <a:rPr lang="en-GB" dirty="0">
                <a:latin typeface="Verdana" panose="020B0604030504040204" pitchFamily="34" charset="0"/>
                <a:ea typeface="Verdana" panose="020B0604030504040204" pitchFamily="34" charset="0"/>
              </a:rPr>
              <a:t>big is it?</a:t>
            </a:r>
          </a:p>
          <a:p>
            <a:pPr algn="ctr"/>
            <a:endParaRPr lang="en-GB" sz="1000" dirty="0">
              <a:latin typeface="Verdana" panose="020B0604030504040204" pitchFamily="34" charset="0"/>
              <a:ea typeface="Verdana" panose="020B0604030504040204" pitchFamily="34" charset="0"/>
            </a:endParaRPr>
          </a:p>
          <a:p>
            <a:pPr algn="ctr"/>
            <a:r>
              <a:rPr lang="en-GB" sz="1400" dirty="0">
                <a:latin typeface="Verdana" panose="020B0604030504040204" pitchFamily="34" charset="0"/>
                <a:ea typeface="Verdana" panose="020B0604030504040204" pitchFamily="34" charset="0"/>
              </a:rPr>
              <a:t>This 27-square-kilometre solar energy plant in Qinghai, China, is so enormous it looks like a blue ocean in the middle of the desert.</a:t>
            </a:r>
          </a:p>
        </p:txBody>
      </p:sp>
      <p:sp>
        <p:nvSpPr>
          <p:cNvPr id="12" name="Rectangle: Rounded Corners 11">
            <a:extLst>
              <a:ext uri="{FF2B5EF4-FFF2-40B4-BE49-F238E27FC236}">
                <a16:creationId xmlns:a16="http://schemas.microsoft.com/office/drawing/2014/main" id="{E87D377F-22BD-4AD4-8C25-4D9E65E668CF}"/>
              </a:ext>
            </a:extLst>
          </p:cNvPr>
          <p:cNvSpPr/>
          <p:nvPr/>
        </p:nvSpPr>
        <p:spPr>
          <a:xfrm>
            <a:off x="8728758" y="1882083"/>
            <a:ext cx="3118010" cy="2842317"/>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Verdana" panose="020B0604030504040204" pitchFamily="34" charset="0"/>
                <a:ea typeface="Verdana" panose="020B0604030504040204" pitchFamily="34" charset="0"/>
              </a:rPr>
              <a:t>What happens when sun hits the panels?</a:t>
            </a:r>
          </a:p>
          <a:p>
            <a:pPr algn="ctr"/>
            <a:endParaRPr lang="en-GB" sz="1000" dirty="0">
              <a:latin typeface="Verdana" panose="020B0604030504040204" pitchFamily="34" charset="0"/>
              <a:ea typeface="Verdana" panose="020B0604030504040204" pitchFamily="34" charset="0"/>
            </a:endParaRPr>
          </a:p>
          <a:p>
            <a:pPr algn="ctr"/>
            <a:r>
              <a:rPr lang="en-GB" sz="1400" dirty="0">
                <a:latin typeface="Verdana" panose="020B0604030504040204" pitchFamily="34" charset="0"/>
                <a:ea typeface="Verdana" panose="020B0604030504040204" pitchFamily="34" charset="0"/>
              </a:rPr>
              <a:t>When sunshine hits the panels, the photons of light cause electrons in the PV cells to move, generating electricity. Large solar plants can power hundreds of thousands of homes without producing harmful emissions. </a:t>
            </a:r>
          </a:p>
        </p:txBody>
      </p:sp>
      <p:sp>
        <p:nvSpPr>
          <p:cNvPr id="13" name="Rectangle: Rounded Corners 12">
            <a:extLst>
              <a:ext uri="{FF2B5EF4-FFF2-40B4-BE49-F238E27FC236}">
                <a16:creationId xmlns:a16="http://schemas.microsoft.com/office/drawing/2014/main" id="{CB5FDEE9-29F4-4B08-B848-0D8DFE45B5FB}"/>
              </a:ext>
            </a:extLst>
          </p:cNvPr>
          <p:cNvSpPr/>
          <p:nvPr/>
        </p:nvSpPr>
        <p:spPr>
          <a:xfrm>
            <a:off x="345231" y="4432333"/>
            <a:ext cx="3118009" cy="1686245"/>
          </a:xfrm>
          <a:prstGeom prst="roundRect">
            <a:avLst/>
          </a:prstGeom>
          <a:solidFill>
            <a:schemeClr val="accent2"/>
          </a:solidFill>
          <a:ln w="34925"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Verdana" panose="020B0604030504040204" pitchFamily="34" charset="0"/>
                <a:ea typeface="Verdana" panose="020B0604030504040204" pitchFamily="34" charset="0"/>
              </a:rPr>
              <a:t>What are the panels made of?</a:t>
            </a:r>
          </a:p>
          <a:p>
            <a:pPr algn="ctr"/>
            <a:endParaRPr lang="en-GB" sz="1000" dirty="0">
              <a:latin typeface="Verdana" panose="020B0604030504040204" pitchFamily="34" charset="0"/>
              <a:ea typeface="Verdana" panose="020B0604030504040204" pitchFamily="34" charset="0"/>
            </a:endParaRPr>
          </a:p>
          <a:p>
            <a:pPr algn="ctr"/>
            <a:r>
              <a:rPr lang="en-GB" sz="1400" dirty="0">
                <a:latin typeface="Verdana" panose="020B0604030504040204" pitchFamily="34" charset="0"/>
                <a:ea typeface="Verdana" panose="020B0604030504040204" pitchFamily="34" charset="0"/>
              </a:rPr>
              <a:t>The panels are made up of photovoltaic (PV) cells, which are usually made of silicon. </a:t>
            </a:r>
          </a:p>
        </p:txBody>
      </p:sp>
      <p:sp>
        <p:nvSpPr>
          <p:cNvPr id="3" name="Rectangle: Rounded Corners 2">
            <a:extLst>
              <a:ext uri="{FF2B5EF4-FFF2-40B4-BE49-F238E27FC236}">
                <a16:creationId xmlns:a16="http://schemas.microsoft.com/office/drawing/2014/main" id="{307CC3B7-C679-47C3-BA39-FAA7B416C71D}"/>
              </a:ext>
            </a:extLst>
          </p:cNvPr>
          <p:cNvSpPr/>
          <p:nvPr/>
        </p:nvSpPr>
        <p:spPr>
          <a:xfrm>
            <a:off x="9064487" y="5055835"/>
            <a:ext cx="2878697" cy="1686245"/>
          </a:xfrm>
          <a:prstGeom prst="roundRect">
            <a:avLst/>
          </a:prstGeom>
          <a:ln w="28575" cmpd="sng">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a:solidFill>
                  <a:schemeClr val="accent1">
                    <a:lumMod val="50000"/>
                  </a:schemeClr>
                </a:solidFill>
                <a:latin typeface="Verdana" panose="020B0604030504040204" pitchFamily="34" charset="0"/>
                <a:ea typeface="Verdana" panose="020B0604030504040204" pitchFamily="34" charset="0"/>
              </a:rPr>
              <a:t>The sunlight that shines on the Earth in just one hour could meet the world’s energy demands for an entire year. We just have to get better at capturing it. </a:t>
            </a:r>
          </a:p>
        </p:txBody>
      </p:sp>
      <p:pic>
        <p:nvPicPr>
          <p:cNvPr id="8" name="Picture 7">
            <a:extLst>
              <a:ext uri="{FF2B5EF4-FFF2-40B4-BE49-F238E27FC236}">
                <a16:creationId xmlns:a16="http://schemas.microsoft.com/office/drawing/2014/main" id="{549A5004-90C5-4A9E-AF80-BCD02F4A55F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47258" y="5468850"/>
            <a:ext cx="873985" cy="829733"/>
          </a:xfrm>
          <a:prstGeom prst="rect">
            <a:avLst/>
          </a:prstGeom>
        </p:spPr>
      </p:pic>
      <p:pic>
        <p:nvPicPr>
          <p:cNvPr id="4" name="Picture 3">
            <a:extLst>
              <a:ext uri="{FF2B5EF4-FFF2-40B4-BE49-F238E27FC236}">
                <a16:creationId xmlns:a16="http://schemas.microsoft.com/office/drawing/2014/main" id="{69AB0AD8-388B-4E6D-8718-0C83481A04D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21187757">
            <a:off x="8112784" y="224283"/>
            <a:ext cx="2979914" cy="1484889"/>
          </a:xfrm>
          <a:prstGeom prst="rect">
            <a:avLst/>
          </a:prstGeom>
        </p:spPr>
      </p:pic>
      <p:sp>
        <p:nvSpPr>
          <p:cNvPr id="10" name="Rectangle 9">
            <a:extLst>
              <a:ext uri="{FF2B5EF4-FFF2-40B4-BE49-F238E27FC236}">
                <a16:creationId xmlns:a16="http://schemas.microsoft.com/office/drawing/2014/main" id="{AEA83D50-C736-47E0-87DC-43D9A072B45D}"/>
              </a:ext>
            </a:extLst>
          </p:cNvPr>
          <p:cNvSpPr/>
          <p:nvPr/>
        </p:nvSpPr>
        <p:spPr>
          <a:xfrm rot="16200000">
            <a:off x="11268927" y="2983917"/>
            <a:ext cx="1458807" cy="20005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dirty="0">
                <a:solidFill>
                  <a:schemeClr val="bg1"/>
                </a:solidFill>
                <a:latin typeface="Verdana" panose="020B0604030504040204" pitchFamily="34" charset="0"/>
                <a:ea typeface="Verdana" panose="020B0604030504040204" pitchFamily="34" charset="0"/>
              </a:rPr>
              <a:t>© Launchpad Publishing Ltd</a:t>
            </a:r>
          </a:p>
        </p:txBody>
      </p:sp>
    </p:spTree>
    <p:extLst>
      <p:ext uri="{BB962C8B-B14F-4D97-AF65-F5344CB8AC3E}">
        <p14:creationId xmlns:p14="http://schemas.microsoft.com/office/powerpoint/2010/main" val="224996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137</Words>
  <Application>Microsoft Office PowerPoint</Application>
  <PresentationFormat>Widescreen</PresentationFormat>
  <Paragraphs>15</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Nott</dc:creator>
  <cp:lastModifiedBy>Kirsty Williams</cp:lastModifiedBy>
  <cp:revision>9</cp:revision>
  <dcterms:created xsi:type="dcterms:W3CDTF">2018-08-03T13:36:31Z</dcterms:created>
  <dcterms:modified xsi:type="dcterms:W3CDTF">2018-10-10T14:53:32Z</dcterms:modified>
</cp:coreProperties>
</file>