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9" d="100"/>
          <a:sy n="89" d="100"/>
        </p:scale>
        <p:origin x="73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6DE82E-5ABA-4E17-8D89-DEE8026321E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F7D439C-2DC3-4D98-91A7-6957155B195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3ADEF1A-CC3A-446E-B162-44D5516DAA95}"/>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BD07ACC3-A63A-4CCD-9EED-017316CFD97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5E82ED3-3AE5-4946-818E-7BB72649E2B9}"/>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30811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953182-8792-4615-BCD7-BD7DC0A54A51}"/>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13CE8D3-9BCF-47FD-A6BC-039C405D9CB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2D736FE-94C8-4AD3-B8FE-BB87B1F47951}"/>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A02B280A-ACC2-4560-8290-CD2A3D2E102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DECAE773-9C57-46AF-B62F-8A3B00126028}"/>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032141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D2A1E5-811C-44A8-B1DC-544E7F96CA2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376BE89-DFA3-41AA-9621-5C5BE0A1843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556F971-3E9A-49E9-A5C9-664153766330}"/>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AD213CC1-6641-423D-BA90-8DC92124CA53}"/>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DDAF1A9-3D99-400E-A90A-5B7C25E96755}"/>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790772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234746-724B-447D-85CA-6BDEBEAB7790}"/>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C39F9DA1-5D0F-454B-BA39-9A8AD9D871D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AF35D3D-DB7F-4203-A4DD-8B42A69DA963}"/>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C5B7AD58-D9CB-4831-9F84-7C9295155E9A}"/>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B89D0F1F-71BF-4A8A-B8A9-E004FB3A7251}"/>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280912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F352E2-51A5-4966-A990-6849B8322B3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69B5629E-CD15-4418-ACB9-92B175C3619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22B5C57-11FF-4D40-A78A-015B714DAEA4}"/>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F6AC0185-4719-4194-A067-7F40D153C48E}"/>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7FA2BA5E-0EA4-4504-8961-000E1BEA34E1}"/>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3131937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76DC72-38D3-4C71-82F6-C78AE057211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D0C1A1B-00F1-43BA-9A0E-769F434D75C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E965D25-4940-4819-A969-FE86D2B2DF1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90930B8-E843-4717-BD32-382EF7E12C0D}"/>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6" name="Footer Placeholder 5">
            <a:extLst>
              <a:ext uri="{FF2B5EF4-FFF2-40B4-BE49-F238E27FC236}">
                <a16:creationId xmlns:a16="http://schemas.microsoft.com/office/drawing/2014/main" id="{B901EF9D-E9DC-46C9-B71C-DEBF4F2CE6E6}"/>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BA86DCC-D705-449C-82DD-97D8B8005D44}"/>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837266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25C1D-2282-4E71-87DE-976CD28155F4}"/>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41EA2B81-B11C-4016-9C63-3F5CFB18737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E99ABD8-A377-449E-88E9-EC40D835756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D1900C-E9D1-4A40-A1B1-EC221E2E98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F23646F6-359C-4A69-A433-DA72EA40F418}"/>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F92D632-E975-48DA-BF9A-CBCE1FB26D30}"/>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8" name="Footer Placeholder 7">
            <a:extLst>
              <a:ext uri="{FF2B5EF4-FFF2-40B4-BE49-F238E27FC236}">
                <a16:creationId xmlns:a16="http://schemas.microsoft.com/office/drawing/2014/main" id="{4D190D79-6FBE-4932-974D-6A0650FDB8ED}"/>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C4E15CBF-ED55-43BE-9946-C0268DFDFD55}"/>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927004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DCAD6-04BA-42D6-85F3-EBA282BEF5B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D71D327-9BEA-4192-BA1D-0E683A610568}"/>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4" name="Footer Placeholder 3">
            <a:extLst>
              <a:ext uri="{FF2B5EF4-FFF2-40B4-BE49-F238E27FC236}">
                <a16:creationId xmlns:a16="http://schemas.microsoft.com/office/drawing/2014/main" id="{E7FDE541-EE19-4986-8D02-A8FD2B12CA1A}"/>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063EFBFD-CFB9-4D05-9F84-8B0BEC0846E2}"/>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32975636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254B2C4-876E-4737-9540-7F5A19D87F1E}"/>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3" name="Footer Placeholder 2">
            <a:extLst>
              <a:ext uri="{FF2B5EF4-FFF2-40B4-BE49-F238E27FC236}">
                <a16:creationId xmlns:a16="http://schemas.microsoft.com/office/drawing/2014/main" id="{7BD39122-0289-4B7B-8B2E-860D4F8674DC}"/>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C5931E64-69D3-44E5-8E5C-EA0B71A6855B}"/>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22276093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BC533-C48B-4C0C-A83B-C6F15436482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D36E23B8-C054-43DD-BF45-09823513D3F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DB74E7C-D837-4360-97DB-D05E28172EF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5423989-442A-4DF2-94D9-88989CBC797D}"/>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6" name="Footer Placeholder 5">
            <a:extLst>
              <a:ext uri="{FF2B5EF4-FFF2-40B4-BE49-F238E27FC236}">
                <a16:creationId xmlns:a16="http://schemas.microsoft.com/office/drawing/2014/main" id="{8DAC38A8-896F-4541-84B0-B0E4FEAD5F1B}"/>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025AD7F-B8E3-4026-809F-4E2B2A3C635A}"/>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12253349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4C73D-29A3-487E-B41C-F0699EDDC5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E86DC86-80C6-498F-9C70-15FB5BB6A2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99B9285C-D8EB-4C57-B059-66817838E9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11F3E65D-8AAA-436E-A939-37CEBEEE62E0}"/>
              </a:ext>
            </a:extLst>
          </p:cNvPr>
          <p:cNvSpPr>
            <a:spLocks noGrp="1"/>
          </p:cNvSpPr>
          <p:nvPr>
            <p:ph type="dt" sz="half" idx="10"/>
          </p:nvPr>
        </p:nvSpPr>
        <p:spPr/>
        <p:txBody>
          <a:bodyPr/>
          <a:lstStyle/>
          <a:p>
            <a:fld id="{E45CCEE0-A08E-44DB-9187-14402974F0B9}" type="datetimeFigureOut">
              <a:rPr lang="en-GB" smtClean="0"/>
              <a:t>30/05/2019</a:t>
            </a:fld>
            <a:endParaRPr lang="en-GB" dirty="0"/>
          </a:p>
        </p:txBody>
      </p:sp>
      <p:sp>
        <p:nvSpPr>
          <p:cNvPr id="6" name="Footer Placeholder 5">
            <a:extLst>
              <a:ext uri="{FF2B5EF4-FFF2-40B4-BE49-F238E27FC236}">
                <a16:creationId xmlns:a16="http://schemas.microsoft.com/office/drawing/2014/main" id="{42FC81FA-ADBC-49D9-A29B-49A8EEE0AE2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02FC7329-27B9-404C-B49C-1D033E4C2CD8}"/>
              </a:ext>
            </a:extLst>
          </p:cNvPr>
          <p:cNvSpPr>
            <a:spLocks noGrp="1"/>
          </p:cNvSpPr>
          <p:nvPr>
            <p:ph type="sldNum" sz="quarter" idx="12"/>
          </p:nvPr>
        </p:nvSpPr>
        <p:spPr/>
        <p:txBody>
          <a:bodyPr/>
          <a:lstStyle/>
          <a:p>
            <a:fld id="{9FD39F98-92B5-4654-A2DB-0C12B3F681BD}" type="slidenum">
              <a:rPr lang="en-GB" smtClean="0"/>
              <a:t>‹#›</a:t>
            </a:fld>
            <a:endParaRPr lang="en-GB" dirty="0"/>
          </a:p>
        </p:txBody>
      </p:sp>
    </p:spTree>
    <p:extLst>
      <p:ext uri="{BB962C8B-B14F-4D97-AF65-F5344CB8AC3E}">
        <p14:creationId xmlns:p14="http://schemas.microsoft.com/office/powerpoint/2010/main" val="23398132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2B56538-DF31-4704-88E8-E5D4C28EF4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F098830-4C3A-458B-97D4-D4D82358AA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43ECC7-6383-4E10-B7DD-D27C3D6E61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5CCEE0-A08E-44DB-9187-14402974F0B9}" type="datetimeFigureOut">
              <a:rPr lang="en-GB" smtClean="0"/>
              <a:t>30/05/2019</a:t>
            </a:fld>
            <a:endParaRPr lang="en-GB" dirty="0"/>
          </a:p>
        </p:txBody>
      </p:sp>
      <p:sp>
        <p:nvSpPr>
          <p:cNvPr id="5" name="Footer Placeholder 4">
            <a:extLst>
              <a:ext uri="{FF2B5EF4-FFF2-40B4-BE49-F238E27FC236}">
                <a16:creationId xmlns:a16="http://schemas.microsoft.com/office/drawing/2014/main" id="{E1C64E83-CCFB-4647-A57E-6C4D3542D9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DCBAED68-A57D-4BC7-85DD-A641BB7B6BB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D39F98-92B5-4654-A2DB-0C12B3F681BD}" type="slidenum">
              <a:rPr lang="en-GB" smtClean="0"/>
              <a:t>‹#›</a:t>
            </a:fld>
            <a:endParaRPr lang="en-GB" dirty="0"/>
          </a:p>
        </p:txBody>
      </p:sp>
    </p:spTree>
    <p:extLst>
      <p:ext uri="{BB962C8B-B14F-4D97-AF65-F5344CB8AC3E}">
        <p14:creationId xmlns:p14="http://schemas.microsoft.com/office/powerpoint/2010/main" val="4053616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hizzpopbang.co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whizzpopbang.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E2B6636-45F1-410A-98E7-25D53CD57254}"/>
              </a:ext>
            </a:extLst>
          </p:cNvPr>
          <p:cNvPicPr>
            <a:picLocks noChangeAspect="1"/>
          </p:cNvPicPr>
          <p:nvPr/>
        </p:nvPicPr>
        <p:blipFill rotWithShape="1">
          <a:blip r:embed="rId2">
            <a:extLst>
              <a:ext uri="{28A0092B-C50C-407E-A947-70E740481C1C}">
                <a14:useLocalDpi xmlns:a14="http://schemas.microsoft.com/office/drawing/2010/main" val="0"/>
              </a:ext>
            </a:extLst>
          </a:blip>
          <a:srcRect t="60116"/>
          <a:stretch/>
        </p:blipFill>
        <p:spPr>
          <a:xfrm>
            <a:off x="0" y="0"/>
            <a:ext cx="12264787" cy="6858000"/>
          </a:xfrm>
          <a:prstGeom prst="rect">
            <a:avLst/>
          </a:prstGeom>
        </p:spPr>
      </p:pic>
      <p:pic>
        <p:nvPicPr>
          <p:cNvPr id="5" name="Picture 4">
            <a:extLst>
              <a:ext uri="{FF2B5EF4-FFF2-40B4-BE49-F238E27FC236}">
                <a16:creationId xmlns:a16="http://schemas.microsoft.com/office/drawing/2014/main" id="{EC7CC764-1367-46B3-B985-2F573834016C}"/>
              </a:ext>
            </a:extLst>
          </p:cNvPr>
          <p:cNvPicPr>
            <a:picLocks noChangeAspect="1"/>
          </p:cNvPicPr>
          <p:nvPr/>
        </p:nvPicPr>
        <p:blipFill rotWithShape="1">
          <a:blip r:embed="rId3">
            <a:extLst>
              <a:ext uri="{28A0092B-C50C-407E-A947-70E740481C1C}">
                <a14:useLocalDpi xmlns:a14="http://schemas.microsoft.com/office/drawing/2010/main" val="0"/>
              </a:ext>
            </a:extLst>
          </a:blip>
          <a:srcRect t="44361" b="8444"/>
          <a:stretch/>
        </p:blipFill>
        <p:spPr>
          <a:xfrm>
            <a:off x="0" y="-234891"/>
            <a:ext cx="12530795" cy="8282993"/>
          </a:xfrm>
          <a:prstGeom prst="rect">
            <a:avLst/>
          </a:prstGeom>
        </p:spPr>
      </p:pic>
      <p:sp>
        <p:nvSpPr>
          <p:cNvPr id="10" name="TextBox 9">
            <a:extLst>
              <a:ext uri="{FF2B5EF4-FFF2-40B4-BE49-F238E27FC236}">
                <a16:creationId xmlns:a16="http://schemas.microsoft.com/office/drawing/2014/main" id="{2D5C3C0C-001F-4ED5-9DA7-C7046E437D5D}"/>
              </a:ext>
            </a:extLst>
          </p:cNvPr>
          <p:cNvSpPr txBox="1"/>
          <p:nvPr/>
        </p:nvSpPr>
        <p:spPr>
          <a:xfrm>
            <a:off x="3092334" y="279945"/>
            <a:ext cx="6242859" cy="2062103"/>
          </a:xfrm>
          <a:prstGeom prst="rect">
            <a:avLst/>
          </a:prstGeom>
          <a:noFill/>
        </p:spPr>
        <p:txBody>
          <a:bodyPr wrap="square" rtlCol="0">
            <a:spAutoFit/>
          </a:bodyPr>
          <a:lstStyle/>
          <a:p>
            <a:pPr algn="ctr"/>
            <a:r>
              <a:rPr lang="en-GB" sz="4800" b="1" dirty="0">
                <a:solidFill>
                  <a:schemeClr val="accent1"/>
                </a:solidFill>
                <a:latin typeface="Verdana" panose="020B0604030504040204" pitchFamily="34" charset="0"/>
                <a:ea typeface="Verdana" panose="020B0604030504040204" pitchFamily="34" charset="0"/>
              </a:rPr>
              <a:t>Walking water</a:t>
            </a:r>
          </a:p>
          <a:p>
            <a:pPr algn="ctr"/>
            <a:endParaRPr lang="en-GB" sz="3600" b="1" dirty="0">
              <a:solidFill>
                <a:schemeClr val="accent1"/>
              </a:solidFill>
            </a:endParaRPr>
          </a:p>
          <a:p>
            <a:pPr algn="ctr"/>
            <a:r>
              <a:rPr lang="en-GB" sz="2200" dirty="0">
                <a:solidFill>
                  <a:schemeClr val="accent1"/>
                </a:solidFill>
                <a:latin typeface="Verdana" panose="020B0604030504040204" pitchFamily="34" charset="0"/>
                <a:ea typeface="Verdana" panose="020B0604030504040204" pitchFamily="34" charset="0"/>
              </a:rPr>
              <a:t>I can explain how water is </a:t>
            </a:r>
            <a:br>
              <a:rPr lang="en-GB" sz="2200" dirty="0">
                <a:solidFill>
                  <a:schemeClr val="accent1"/>
                </a:solidFill>
                <a:latin typeface="Verdana" panose="020B0604030504040204" pitchFamily="34" charset="0"/>
                <a:ea typeface="Verdana" panose="020B0604030504040204" pitchFamily="34" charset="0"/>
              </a:rPr>
            </a:br>
            <a:r>
              <a:rPr lang="en-GB" sz="2200" dirty="0">
                <a:solidFill>
                  <a:schemeClr val="accent1"/>
                </a:solidFill>
                <a:latin typeface="Verdana" panose="020B0604030504040204" pitchFamily="34" charset="0"/>
                <a:ea typeface="Verdana" panose="020B0604030504040204" pitchFamily="34" charset="0"/>
              </a:rPr>
              <a:t>transported through a plant</a:t>
            </a:r>
          </a:p>
        </p:txBody>
      </p:sp>
      <p:sp>
        <p:nvSpPr>
          <p:cNvPr id="2" name="Rectangle 1">
            <a:extLst>
              <a:ext uri="{FF2B5EF4-FFF2-40B4-BE49-F238E27FC236}">
                <a16:creationId xmlns:a16="http://schemas.microsoft.com/office/drawing/2014/main" id="{D088EF90-8153-4CDC-94B4-AF58310BFC5B}"/>
              </a:ext>
            </a:extLst>
          </p:cNvPr>
          <p:cNvSpPr/>
          <p:nvPr/>
        </p:nvSpPr>
        <p:spPr>
          <a:xfrm>
            <a:off x="0" y="6578055"/>
            <a:ext cx="5506636" cy="369332"/>
          </a:xfrm>
          <a:prstGeom prst="rect">
            <a:avLst/>
          </a:prstGeom>
        </p:spPr>
        <p:txBody>
          <a:bodyPr wrap="none">
            <a:spAutoFit/>
          </a:bodyPr>
          <a:lstStyle/>
          <a:p>
            <a:r>
              <a:rPr lang="en-US" b="1" i="1" dirty="0">
                <a:solidFill>
                  <a:srgbClr val="222222"/>
                </a:solidFill>
                <a:latin typeface="Arial" panose="020B0604020202020204" pitchFamily="34" charset="0"/>
              </a:rPr>
              <a:t>Subscribe for your school at </a:t>
            </a:r>
            <a:r>
              <a:rPr lang="en-US" b="1" i="1" u="sng" dirty="0">
                <a:solidFill>
                  <a:srgbClr val="1155CC"/>
                </a:solidFill>
                <a:latin typeface="Arial" panose="020B0604020202020204" pitchFamily="34" charset="0"/>
                <a:hlinkClick r:id="rId4"/>
              </a:rPr>
              <a:t>whizzpopbang.com</a:t>
            </a:r>
            <a:endParaRPr lang="en-GB" dirty="0"/>
          </a:p>
        </p:txBody>
      </p:sp>
    </p:spTree>
    <p:extLst>
      <p:ext uri="{BB962C8B-B14F-4D97-AF65-F5344CB8AC3E}">
        <p14:creationId xmlns:p14="http://schemas.microsoft.com/office/powerpoint/2010/main" val="28078960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3B03C0-7860-4BED-B21D-3988BAA60B13}"/>
              </a:ext>
            </a:extLst>
          </p:cNvPr>
          <p:cNvPicPr>
            <a:picLocks noChangeAspect="1"/>
          </p:cNvPicPr>
          <p:nvPr/>
        </p:nvPicPr>
        <p:blipFill rotWithShape="1">
          <a:blip r:embed="rId2">
            <a:extLst>
              <a:ext uri="{28A0092B-C50C-407E-A947-70E740481C1C}">
                <a14:useLocalDpi xmlns:a14="http://schemas.microsoft.com/office/drawing/2010/main" val="0"/>
              </a:ext>
            </a:extLst>
          </a:blip>
          <a:srcRect t="60116"/>
          <a:stretch/>
        </p:blipFill>
        <p:spPr>
          <a:xfrm>
            <a:off x="0" y="0"/>
            <a:ext cx="12264787" cy="6858000"/>
          </a:xfrm>
          <a:prstGeom prst="rect">
            <a:avLst/>
          </a:prstGeom>
        </p:spPr>
      </p:pic>
      <p:sp>
        <p:nvSpPr>
          <p:cNvPr id="5" name="TextBox 4">
            <a:extLst>
              <a:ext uri="{FF2B5EF4-FFF2-40B4-BE49-F238E27FC236}">
                <a16:creationId xmlns:a16="http://schemas.microsoft.com/office/drawing/2014/main" id="{D8F05E1B-51B2-4AE2-8A9D-E0B0A674321B}"/>
              </a:ext>
            </a:extLst>
          </p:cNvPr>
          <p:cNvSpPr txBox="1"/>
          <p:nvPr/>
        </p:nvSpPr>
        <p:spPr>
          <a:xfrm>
            <a:off x="775982" y="184558"/>
            <a:ext cx="6040453" cy="1815882"/>
          </a:xfrm>
          <a:prstGeom prst="rect">
            <a:avLst/>
          </a:prstGeom>
          <a:noFill/>
        </p:spPr>
        <p:txBody>
          <a:bodyPr wrap="square" rtlCol="0">
            <a:spAutoFit/>
          </a:bodyPr>
          <a:lstStyle/>
          <a:p>
            <a:endParaRPr lang="en-GB" sz="1600" dirty="0"/>
          </a:p>
          <a:p>
            <a:r>
              <a:rPr lang="en-GB" sz="1600" dirty="0">
                <a:solidFill>
                  <a:schemeClr val="accent1"/>
                </a:solidFill>
                <a:latin typeface="Verdana" panose="020B0604030504040204" pitchFamily="34" charset="0"/>
                <a:ea typeface="Verdana" panose="020B0604030504040204" pitchFamily="34" charset="0"/>
              </a:rPr>
              <a:t>You will need:</a:t>
            </a:r>
          </a:p>
          <a:p>
            <a:endParaRPr lang="en-GB" sz="1600" dirty="0">
              <a:solidFill>
                <a:schemeClr val="accent1"/>
              </a:solidFill>
              <a:latin typeface="Verdana" panose="020B0604030504040204" pitchFamily="34" charset="0"/>
              <a:ea typeface="Verdana" panose="020B0604030504040204" pitchFamily="34" charset="0"/>
            </a:endParaRPr>
          </a:p>
          <a:p>
            <a:pPr marL="285750" indent="-285750">
              <a:buFont typeface="Arial" panose="020B0604020202020204" pitchFamily="34" charset="0"/>
              <a:buChar char="•"/>
            </a:pPr>
            <a:r>
              <a:rPr lang="en-GB" sz="1600" dirty="0">
                <a:latin typeface="Verdana" panose="020B0604030504040204" pitchFamily="34" charset="0"/>
                <a:ea typeface="Verdana" panose="020B0604030504040204" pitchFamily="34" charset="0"/>
              </a:rPr>
              <a:t>3 glasses                                   </a:t>
            </a:r>
          </a:p>
          <a:p>
            <a:pPr marL="285750" indent="-285750">
              <a:buFont typeface="Arial" panose="020B0604020202020204" pitchFamily="34" charset="0"/>
              <a:buChar char="•"/>
            </a:pPr>
            <a:r>
              <a:rPr lang="en-GB" sz="1600" dirty="0">
                <a:latin typeface="Verdana" panose="020B0604030504040204" pitchFamily="34" charset="0"/>
                <a:ea typeface="Verdana" panose="020B0604030504040204" pitchFamily="34" charset="0"/>
              </a:rPr>
              <a:t>2 sheets of kitchen roll</a:t>
            </a:r>
          </a:p>
          <a:p>
            <a:pPr marL="285750" indent="-285750">
              <a:buFont typeface="Arial" panose="020B0604020202020204" pitchFamily="34" charset="0"/>
              <a:buChar char="•"/>
            </a:pPr>
            <a:r>
              <a:rPr lang="en-GB" sz="1600" dirty="0">
                <a:latin typeface="Verdana" panose="020B0604030504040204" pitchFamily="34" charset="0"/>
                <a:ea typeface="Verdana" panose="020B0604030504040204" pitchFamily="34" charset="0"/>
              </a:rPr>
              <a:t>Blue food colouring</a:t>
            </a:r>
          </a:p>
          <a:p>
            <a:pPr marL="285750" indent="-285750">
              <a:buFont typeface="Arial" panose="020B0604020202020204" pitchFamily="34" charset="0"/>
              <a:buChar char="•"/>
            </a:pPr>
            <a:r>
              <a:rPr lang="en-GB" sz="1600" dirty="0">
                <a:latin typeface="Verdana" panose="020B0604030504040204" pitchFamily="34" charset="0"/>
                <a:ea typeface="Verdana" panose="020B0604030504040204" pitchFamily="34" charset="0"/>
              </a:rPr>
              <a:t>Yellow food colouring</a:t>
            </a:r>
          </a:p>
        </p:txBody>
      </p:sp>
      <p:pic>
        <p:nvPicPr>
          <p:cNvPr id="11" name="Picture 10">
            <a:extLst>
              <a:ext uri="{FF2B5EF4-FFF2-40B4-BE49-F238E27FC236}">
                <a16:creationId xmlns:a16="http://schemas.microsoft.com/office/drawing/2014/main" id="{E640DB83-84DA-47F7-9460-43321451B2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6438" y="2193060"/>
            <a:ext cx="4431590" cy="332369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TextBox 11">
            <a:extLst>
              <a:ext uri="{FF2B5EF4-FFF2-40B4-BE49-F238E27FC236}">
                <a16:creationId xmlns:a16="http://schemas.microsoft.com/office/drawing/2014/main" id="{8054B4C8-3AB0-4933-9C73-44874C4A78E3}"/>
              </a:ext>
            </a:extLst>
          </p:cNvPr>
          <p:cNvSpPr txBox="1"/>
          <p:nvPr/>
        </p:nvSpPr>
        <p:spPr>
          <a:xfrm>
            <a:off x="775984" y="2331412"/>
            <a:ext cx="6463696" cy="3539430"/>
          </a:xfrm>
          <a:prstGeom prst="rect">
            <a:avLst/>
          </a:prstGeom>
          <a:noFill/>
        </p:spPr>
        <p:txBody>
          <a:bodyPr wrap="square" rtlCol="0">
            <a:spAutoFit/>
          </a:bodyPr>
          <a:lstStyle/>
          <a:p>
            <a:r>
              <a:rPr lang="en-GB" sz="1600" dirty="0">
                <a:solidFill>
                  <a:schemeClr val="accent1"/>
                </a:solidFill>
                <a:latin typeface="Verdana" panose="020B0604030504040204" pitchFamily="34" charset="0"/>
                <a:ea typeface="Verdana" panose="020B0604030504040204" pitchFamily="34" charset="0"/>
              </a:rPr>
              <a:t>What you do:</a:t>
            </a:r>
          </a:p>
          <a:p>
            <a:endParaRPr lang="en-GB" sz="1600" dirty="0">
              <a:latin typeface="Verdana" panose="020B0604030504040204" pitchFamily="34" charset="0"/>
              <a:ea typeface="Verdana" panose="020B0604030504040204" pitchFamily="34" charset="0"/>
            </a:endParaRPr>
          </a:p>
          <a:p>
            <a:pPr marL="342900" indent="-342900">
              <a:buAutoNum type="arabicPeriod"/>
            </a:pPr>
            <a:r>
              <a:rPr lang="en-GB" sz="1600" dirty="0">
                <a:latin typeface="Verdana" panose="020B0604030504040204" pitchFamily="34" charset="0"/>
                <a:ea typeface="Verdana" panose="020B0604030504040204" pitchFamily="34" charset="0"/>
              </a:rPr>
              <a:t>Half fill two glasses with water. Add some blue food colouring to one and some yellow food colouring to the other.</a:t>
            </a:r>
          </a:p>
          <a:p>
            <a:endParaRPr lang="en-GB" sz="1600" dirty="0">
              <a:latin typeface="Verdana" panose="020B0604030504040204" pitchFamily="34" charset="0"/>
              <a:ea typeface="Verdana" panose="020B0604030504040204" pitchFamily="34" charset="0"/>
            </a:endParaRPr>
          </a:p>
          <a:p>
            <a:pPr marL="342900" indent="-342900">
              <a:buAutoNum type="arabicPeriod"/>
            </a:pPr>
            <a:r>
              <a:rPr lang="en-GB" sz="1600" dirty="0">
                <a:latin typeface="Verdana" panose="020B0604030504040204" pitchFamily="34" charset="0"/>
                <a:ea typeface="Verdana" panose="020B0604030504040204" pitchFamily="34" charset="0"/>
              </a:rPr>
              <a:t>Place the two glasses of coloured water either side of the empty glass.</a:t>
            </a:r>
          </a:p>
          <a:p>
            <a:pPr marL="342900" indent="-342900">
              <a:buAutoNum type="arabicPeriod"/>
            </a:pPr>
            <a:endParaRPr lang="en-GB" sz="1600" dirty="0">
              <a:latin typeface="Verdana" panose="020B0604030504040204" pitchFamily="34" charset="0"/>
              <a:ea typeface="Verdana" panose="020B0604030504040204" pitchFamily="34" charset="0"/>
            </a:endParaRPr>
          </a:p>
          <a:p>
            <a:pPr marL="342900" indent="-342900">
              <a:buAutoNum type="arabicPeriod"/>
            </a:pPr>
            <a:r>
              <a:rPr lang="en-GB" sz="1600" dirty="0">
                <a:latin typeface="Verdana" panose="020B0604030504040204" pitchFamily="34" charset="0"/>
                <a:ea typeface="Verdana" panose="020B0604030504040204" pitchFamily="34" charset="0"/>
              </a:rPr>
              <a:t>Fold a sheet of kitchen roll lengthways until it fits into the glass. Now place one end of the kitchen roll into the blue water and the other end into the empty glass. Do the </a:t>
            </a:r>
            <a:br>
              <a:rPr lang="en-GB" sz="1600" dirty="0">
                <a:latin typeface="Verdana" panose="020B0604030504040204" pitchFamily="34" charset="0"/>
                <a:ea typeface="Verdana" panose="020B0604030504040204" pitchFamily="34" charset="0"/>
              </a:rPr>
            </a:br>
            <a:r>
              <a:rPr lang="en-GB" sz="1600" dirty="0">
                <a:latin typeface="Verdana" panose="020B0604030504040204" pitchFamily="34" charset="0"/>
                <a:ea typeface="Verdana" panose="020B0604030504040204" pitchFamily="34" charset="0"/>
              </a:rPr>
              <a:t>same with the other piece of kitchen roll and the glass of yellow water.</a:t>
            </a:r>
          </a:p>
        </p:txBody>
      </p:sp>
    </p:spTree>
    <p:extLst>
      <p:ext uri="{BB962C8B-B14F-4D97-AF65-F5344CB8AC3E}">
        <p14:creationId xmlns:p14="http://schemas.microsoft.com/office/powerpoint/2010/main" val="2162552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E1F045D-1092-4C58-BE13-D48528C93A20}"/>
              </a:ext>
            </a:extLst>
          </p:cNvPr>
          <p:cNvPicPr>
            <a:picLocks noChangeAspect="1"/>
          </p:cNvPicPr>
          <p:nvPr/>
        </p:nvPicPr>
        <p:blipFill rotWithShape="1">
          <a:blip r:embed="rId2">
            <a:extLst>
              <a:ext uri="{28A0092B-C50C-407E-A947-70E740481C1C}">
                <a14:useLocalDpi xmlns:a14="http://schemas.microsoft.com/office/drawing/2010/main" val="0"/>
              </a:ext>
            </a:extLst>
          </a:blip>
          <a:srcRect t="60116"/>
          <a:stretch/>
        </p:blipFill>
        <p:spPr>
          <a:xfrm>
            <a:off x="0" y="0"/>
            <a:ext cx="12264787" cy="6858000"/>
          </a:xfrm>
          <a:prstGeom prst="rect">
            <a:avLst/>
          </a:prstGeom>
        </p:spPr>
      </p:pic>
      <p:pic>
        <p:nvPicPr>
          <p:cNvPr id="5" name="Picture 4">
            <a:extLst>
              <a:ext uri="{FF2B5EF4-FFF2-40B4-BE49-F238E27FC236}">
                <a16:creationId xmlns:a16="http://schemas.microsoft.com/office/drawing/2014/main" id="{DE928F22-EDFF-4930-867B-EB9D1A0C00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781997">
            <a:off x="-471732" y="-60068"/>
            <a:ext cx="6906532" cy="6790743"/>
          </a:xfrm>
          <a:prstGeom prst="rect">
            <a:avLst/>
          </a:prstGeom>
        </p:spPr>
      </p:pic>
      <p:sp>
        <p:nvSpPr>
          <p:cNvPr id="6" name="Speech Bubble: Oval 5">
            <a:extLst>
              <a:ext uri="{FF2B5EF4-FFF2-40B4-BE49-F238E27FC236}">
                <a16:creationId xmlns:a16="http://schemas.microsoft.com/office/drawing/2014/main" id="{6BC30522-388C-4BE7-91E3-5EF44D6A3992}"/>
              </a:ext>
            </a:extLst>
          </p:cNvPr>
          <p:cNvSpPr/>
          <p:nvPr/>
        </p:nvSpPr>
        <p:spPr>
          <a:xfrm>
            <a:off x="5794049" y="752031"/>
            <a:ext cx="6397951" cy="5230636"/>
          </a:xfrm>
          <a:prstGeom prst="wedgeEllipseCallout">
            <a:avLst>
              <a:gd name="adj1" fmla="val -77232"/>
              <a:gd name="adj2" fmla="val -245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latin typeface="Verdana" panose="020B0604030504040204" pitchFamily="34" charset="0"/>
                <a:ea typeface="Verdana" panose="020B0604030504040204" pitchFamily="34" charset="0"/>
              </a:rPr>
              <a:t>You should find the water will start ‘walking’ up the kitchen roll and over into the middle glass. After a couple of hours, the middle glass should have a mix of the two colours of water in it. This is because the water travels through tiny gaps between the kitchen roll’s fibres. This is called capillary action. Plants use capillary action to help them move water from the ground up through their stems. </a:t>
            </a:r>
          </a:p>
        </p:txBody>
      </p:sp>
      <p:sp>
        <p:nvSpPr>
          <p:cNvPr id="2" name="Rectangle 1">
            <a:extLst>
              <a:ext uri="{FF2B5EF4-FFF2-40B4-BE49-F238E27FC236}">
                <a16:creationId xmlns:a16="http://schemas.microsoft.com/office/drawing/2014/main" id="{586B1424-3F83-43CA-B5A5-C9EBBD72DF15}"/>
              </a:ext>
            </a:extLst>
          </p:cNvPr>
          <p:cNvSpPr/>
          <p:nvPr/>
        </p:nvSpPr>
        <p:spPr>
          <a:xfrm>
            <a:off x="7267575" y="6488669"/>
            <a:ext cx="4997212" cy="246030"/>
          </a:xfrm>
          <a:prstGeom prst="rect">
            <a:avLst/>
          </a:prstGeom>
        </p:spPr>
        <p:txBody>
          <a:bodyPr wrap="square">
            <a:spAutoFit/>
          </a:bodyPr>
          <a:lstStyle/>
          <a:p>
            <a:r>
              <a:rPr lang="en-US" sz="1000" dirty="0">
                <a:solidFill>
                  <a:srgbClr val="222222"/>
                </a:solidFill>
                <a:latin typeface="Verdana" panose="020B0604030504040204" pitchFamily="34" charset="0"/>
                <a:ea typeface="Verdana" panose="020B0604030504040204" pitchFamily="34" charset="0"/>
              </a:rPr>
              <a:t>© Launchpad Publishing Ltd 2018, illustrations © Clive Goodyer</a:t>
            </a:r>
            <a:endParaRPr lang="en-GB" dirty="0"/>
          </a:p>
        </p:txBody>
      </p:sp>
      <p:sp>
        <p:nvSpPr>
          <p:cNvPr id="3" name="Rectangle 2">
            <a:extLst>
              <a:ext uri="{FF2B5EF4-FFF2-40B4-BE49-F238E27FC236}">
                <a16:creationId xmlns:a16="http://schemas.microsoft.com/office/drawing/2014/main" id="{61A69124-C224-46E0-A915-0D4D69365893}"/>
              </a:ext>
            </a:extLst>
          </p:cNvPr>
          <p:cNvSpPr/>
          <p:nvPr/>
        </p:nvSpPr>
        <p:spPr>
          <a:xfrm>
            <a:off x="142282" y="6427018"/>
            <a:ext cx="5506636" cy="369332"/>
          </a:xfrm>
          <a:prstGeom prst="rect">
            <a:avLst/>
          </a:prstGeom>
        </p:spPr>
        <p:txBody>
          <a:bodyPr wrap="none">
            <a:spAutoFit/>
          </a:bodyPr>
          <a:lstStyle/>
          <a:p>
            <a:r>
              <a:rPr lang="en-US" b="1" i="1" dirty="0">
                <a:solidFill>
                  <a:srgbClr val="222222"/>
                </a:solidFill>
                <a:latin typeface="Arial" panose="020B0604020202020204" pitchFamily="34" charset="0"/>
              </a:rPr>
              <a:t>Subscribe for your school at </a:t>
            </a:r>
            <a:r>
              <a:rPr lang="en-US" b="1" i="1" u="sng" dirty="0">
                <a:solidFill>
                  <a:srgbClr val="1155CC"/>
                </a:solidFill>
                <a:latin typeface="Arial" panose="020B0604020202020204" pitchFamily="34" charset="0"/>
                <a:hlinkClick r:id="rId4"/>
              </a:rPr>
              <a:t>whizzpopbang.com</a:t>
            </a:r>
            <a:endParaRPr lang="en-GB" dirty="0"/>
          </a:p>
        </p:txBody>
      </p:sp>
    </p:spTree>
    <p:extLst>
      <p:ext uri="{BB962C8B-B14F-4D97-AF65-F5344CB8AC3E}">
        <p14:creationId xmlns:p14="http://schemas.microsoft.com/office/powerpoint/2010/main" val="340542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TotalTime>
  <Words>207</Words>
  <Application>Microsoft Office PowerPoint</Application>
  <PresentationFormat>Widescreen</PresentationFormat>
  <Paragraphs>21</Paragraphs>
  <Slides>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vt:i4>
      </vt:variant>
    </vt:vector>
  </HeadingPairs>
  <TitlesOfParts>
    <vt:vector size="8" baseType="lpstr">
      <vt:lpstr>Arial</vt:lpstr>
      <vt:lpstr>Calibri</vt:lpstr>
      <vt:lpstr>Calibri Light</vt:lpstr>
      <vt:lpstr>Verdana</vt:lpstr>
      <vt:lpstr>Office Theme</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Nott</dc:creator>
  <cp:lastModifiedBy>Kirsty williams</cp:lastModifiedBy>
  <cp:revision>15</cp:revision>
  <dcterms:created xsi:type="dcterms:W3CDTF">2018-07-10T13:55:31Z</dcterms:created>
  <dcterms:modified xsi:type="dcterms:W3CDTF">2019-05-30T14:10:31Z</dcterms:modified>
</cp:coreProperties>
</file>