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6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65F7C-8D79-4DEE-A93E-DB92F9F6FD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75E823-FF59-4D3E-9559-C5C1B15EB5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7AD96-C0C1-4D9C-B1A9-D7BC3710F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8F916-0A09-433D-BEC8-05DAF2F82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98D3ED-275C-421C-846A-494A5D0D6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9059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AEA20-2B4F-484E-A58E-1CF1AD970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140C2E-255C-4B1D-84F1-CEBEE6A87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A3A155-A254-429E-A92F-3B30B73F9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60149-41E0-4525-B0E4-A8195C40F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E31C4-4811-4079-894C-1E09BA9E2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89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0A21-D1D6-4E2C-8716-E91D22437E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AA9A91-A2C1-47A0-A70E-D17855A6C8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37E664-604F-432C-9688-4CC7895FC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DB4D-7EAF-4758-886B-710B87D3F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3F8AAF-AC2B-48E9-B500-F56D043A7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991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4365C-FED8-4683-BA6D-5F597C825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DE3B9C-15BB-4D85-BA13-50A34595D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7B3A6-1924-4086-AE9C-142C0A868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77D24-58D1-4681-A7E3-3A25E06B6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4BFBF-13BC-4731-8F93-B36E71614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42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2DE21-97AB-4DF2-BF61-865CA5903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937A2-BFF0-4980-A09E-CD434A7CE1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E1049-4F51-48C1-BE88-2B119CC5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689B4-CF80-4187-9879-2AF859556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2B1D43-196D-419A-90CB-8792673B4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82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6E354-2AF9-45A1-9C5E-8C25DC996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550C7-961C-4C89-8779-1C97560D13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749055-08A1-4C11-AEA2-FF92C0B790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30463-04E2-45E1-98D2-CFF993BA3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F662B0-B1DE-43FC-AF69-5FB56F64F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DEEFBC-F0CD-42E8-AEA3-7E3559B11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986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2355B-0870-438C-9FC5-75596B706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48B377-4BAF-4B6B-A5F8-169F3279F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76AD1-8B53-40E7-A8CA-CD2DA32ACD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49D9AD-3E19-417C-AF01-A50F347A2C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CD8AF0-80E7-462A-896E-5CBE171EC1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80E520-BECE-43AE-A4F3-57E2C29C7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A6B2D9-AB07-454E-AF45-4022D3E65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814685-2B43-40EE-ADB9-56373442E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269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D4A00-F22B-4B75-AABD-857B26E94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29B82-2197-4754-AB32-72166CF02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12E220-7231-4051-BAC7-083E931E8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00766D-6B3D-4DDB-98F6-31C964CE4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71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FCEB62-5AE2-412D-A76A-EE221E43E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FC2414-F7CE-4FB4-916A-8C97D817D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3B42E1-68EA-486A-8482-B757DE5F4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411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F30A2-F30E-4870-B2E3-C3ABABDC2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23143-5CE6-4CC5-932A-B504EB8A3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3FB82E-3763-4EE4-9E9F-89F9936FD7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6B355C-1C3D-4CF0-A974-0963B29A8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98857F-4376-46C4-A2B8-73376C771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1AB287-A605-4142-A775-BD9DF2400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754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5A536-3E25-4E37-B416-67DDCE3A7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97E6B-AE12-467C-BFE3-E872C5BB78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52B5AF-FB73-4013-90AA-B58966D9C8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BB3F97-ECC3-4DA2-B300-F32EFABC7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E69FC9-29EA-47B0-BBA4-09E30BA9C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69EB48-FE33-41B8-A64B-F5ABD29A0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731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937793-A740-43BF-BBD0-D4745E554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B8A4E-1A69-4910-9575-AC1025B95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F479E4-B568-43DA-84EF-413A48F63F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9945E-296A-4860-88F7-595DE246964B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ADDC7C-89A3-4F1D-BF9C-26EE93025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64976-427C-4E0B-8184-59BDFF678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AB0EB-E9C1-48F8-985C-68CEB8FF3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55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hizzpopbang.com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hizzpopbang.com/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CD85A-3423-455D-9987-DB9AD1483C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8EAB43-7C04-4705-99B2-0CF72A8B04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drawing of a person&#10;&#10;Description generated with high confidence">
            <a:extLst>
              <a:ext uri="{FF2B5EF4-FFF2-40B4-BE49-F238E27FC236}">
                <a16:creationId xmlns:a16="http://schemas.microsoft.com/office/drawing/2014/main" id="{269BE93F-92F9-4139-BC9D-BE757193A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430" y="0"/>
            <a:ext cx="12331429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FA396E-7593-4442-95D6-29A40EFEC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59" y="2167558"/>
            <a:ext cx="3401438" cy="34014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E22392-8233-41F1-BEE8-E1842F4F92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1" t="8133" r="19901" b="13053"/>
          <a:stretch/>
        </p:blipFill>
        <p:spPr>
          <a:xfrm>
            <a:off x="4215928" y="2142044"/>
            <a:ext cx="3706238" cy="50243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6FA424-0182-4200-9411-7D8B7B681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754" y="3151438"/>
            <a:ext cx="3401438" cy="34014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CF0E98-F8F4-4162-8868-269A933DB3D8}"/>
              </a:ext>
            </a:extLst>
          </p:cNvPr>
          <p:cNvSpPr txBox="1"/>
          <p:nvPr/>
        </p:nvSpPr>
        <p:spPr>
          <a:xfrm>
            <a:off x="5000017" y="1303506"/>
            <a:ext cx="3424136" cy="2125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7" name="Picture 16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C1E96FEA-83F1-4482-87A7-D67C8930A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0231" y="1913384"/>
            <a:ext cx="6864091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42C4E5-FB69-4F2E-B003-896795DC40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73" y="-356681"/>
            <a:ext cx="3401438" cy="340143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9EAA98F9-0E90-412A-85C7-C08C21EE0039}"/>
              </a:ext>
            </a:extLst>
          </p:cNvPr>
          <p:cNvGrpSpPr/>
          <p:nvPr/>
        </p:nvGrpSpPr>
        <p:grpSpPr>
          <a:xfrm>
            <a:off x="8661366" y="2142044"/>
            <a:ext cx="3369825" cy="4580467"/>
            <a:chOff x="107675" y="2277533"/>
            <a:chExt cx="3369825" cy="4580467"/>
          </a:xfrm>
        </p:grpSpPr>
        <p:pic>
          <p:nvPicPr>
            <p:cNvPr id="21" name="Picture 20" descr="A close up of a logo&#10;&#10;Description generated with high confidence">
              <a:extLst>
                <a:ext uri="{FF2B5EF4-FFF2-40B4-BE49-F238E27FC236}">
                  <a16:creationId xmlns:a16="http://schemas.microsoft.com/office/drawing/2014/main" id="{08C8277C-0C6B-4BE0-BBBE-E72AB7200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7675" y="2277533"/>
              <a:ext cx="3369825" cy="458046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154FE98-D8D5-4BEF-AE07-522D568ED937}"/>
                </a:ext>
              </a:extLst>
            </p:cNvPr>
            <p:cNvSpPr txBox="1"/>
            <p:nvPr/>
          </p:nvSpPr>
          <p:spPr>
            <a:xfrm>
              <a:off x="914856" y="3321151"/>
              <a:ext cx="20295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pic>
        <p:nvPicPr>
          <p:cNvPr id="19" name="Picture 18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43F4F812-2BF8-4D1B-88EB-093A32BE74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973" y="-1740346"/>
            <a:ext cx="6864091" cy="685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849E2F2-44DF-4455-90E6-65B9998C59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2705" y="2176114"/>
            <a:ext cx="2360462" cy="4652470"/>
          </a:xfrm>
          <a:prstGeom prst="rect">
            <a:avLst/>
          </a:prstGeom>
        </p:spPr>
      </p:pic>
      <p:pic>
        <p:nvPicPr>
          <p:cNvPr id="12" name="Picture 11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9BC844E1-B9A0-4F33-8A77-6434A9D93E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3" t="29684" r="32402" b="34567"/>
          <a:stretch/>
        </p:blipFill>
        <p:spPr>
          <a:xfrm>
            <a:off x="3134270" y="151727"/>
            <a:ext cx="5964677" cy="55544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4344F5-E0A7-4B61-BFC2-D9709A51F0BC}"/>
              </a:ext>
            </a:extLst>
          </p:cNvPr>
          <p:cNvSpPr txBox="1"/>
          <p:nvPr/>
        </p:nvSpPr>
        <p:spPr>
          <a:xfrm>
            <a:off x="4138055" y="1612315"/>
            <a:ext cx="41537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Verdana" panose="020B0604030504040204" pitchFamily="34" charset="0"/>
                <a:ea typeface="Verdana" panose="020B0604030504040204" pitchFamily="34" charset="0"/>
              </a:rPr>
              <a:t>Gloopy slime</a:t>
            </a:r>
            <a:endParaRPr lang="en-GB" sz="4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37225A-60B7-48E6-86E9-660881BB21F4}"/>
              </a:ext>
            </a:extLst>
          </p:cNvPr>
          <p:cNvSpPr txBox="1"/>
          <p:nvPr/>
        </p:nvSpPr>
        <p:spPr>
          <a:xfrm>
            <a:off x="4141794" y="2979830"/>
            <a:ext cx="3982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I can say if a material is a liquid or a solid and give a reason why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0327D6-7A49-4277-BF90-77B144A271CC}"/>
              </a:ext>
            </a:extLst>
          </p:cNvPr>
          <p:cNvSpPr txBox="1"/>
          <p:nvPr/>
        </p:nvSpPr>
        <p:spPr>
          <a:xfrm>
            <a:off x="6699278" y="6618152"/>
            <a:ext cx="2993484" cy="194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aseline="30000" dirty="0">
                <a:latin typeface="Verdana" panose="020B0604030504040204" pitchFamily="34" charset="0"/>
                <a:ea typeface="Verdana" panose="020B0604030504040204" pitchFamily="34" charset="0"/>
              </a:rPr>
              <a:t>© Launchpad Publishing Ltd 2018, illustrations © Clive Goodyer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07AEB2-1FC0-4935-B667-86728D2574DF}"/>
              </a:ext>
            </a:extLst>
          </p:cNvPr>
          <p:cNvSpPr/>
          <p:nvPr/>
        </p:nvSpPr>
        <p:spPr>
          <a:xfrm>
            <a:off x="-114326" y="6460733"/>
            <a:ext cx="5506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rgbClr val="222222"/>
                </a:solidFill>
                <a:latin typeface="Arial" panose="020B0604020202020204" pitchFamily="34" charset="0"/>
              </a:rPr>
              <a:t>Subscribe for your school at </a:t>
            </a:r>
            <a:r>
              <a:rPr lang="en-US" b="1" i="1" u="sng" dirty="0">
                <a:solidFill>
                  <a:srgbClr val="1155CC"/>
                </a:solidFill>
                <a:latin typeface="Arial" panose="020B0604020202020204" pitchFamily="34" charset="0"/>
                <a:hlinkClick r:id="rId8"/>
              </a:rPr>
              <a:t>whizzpopbang.com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728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CD85A-3423-455D-9987-DB9AD1483C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8EAB43-7C04-4705-99B2-0CF72A8B04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drawing of a person&#10;&#10;Description generated with high confidence">
            <a:extLst>
              <a:ext uri="{FF2B5EF4-FFF2-40B4-BE49-F238E27FC236}">
                <a16:creationId xmlns:a16="http://schemas.microsoft.com/office/drawing/2014/main" id="{269BE93F-92F9-4139-BC9D-BE757193A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430" y="0"/>
            <a:ext cx="12331429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FA396E-7593-4442-95D6-29A40EFEC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59" y="2167558"/>
            <a:ext cx="3401438" cy="34014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E22392-8233-41F1-BEE8-E1842F4F92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1" t="8133" r="19901" b="13053"/>
          <a:stretch/>
        </p:blipFill>
        <p:spPr>
          <a:xfrm>
            <a:off x="4215928" y="2142044"/>
            <a:ext cx="3706238" cy="50243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6FA424-0182-4200-9411-7D8B7B681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754" y="3151438"/>
            <a:ext cx="3401438" cy="3401438"/>
          </a:xfrm>
          <a:prstGeom prst="rect">
            <a:avLst/>
          </a:prstGeom>
        </p:spPr>
      </p:pic>
      <p:pic>
        <p:nvPicPr>
          <p:cNvPr id="12" name="Picture 11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9BC844E1-B9A0-4F33-8A77-6434A9D93E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3" t="29684" r="32402" b="34567"/>
          <a:stretch/>
        </p:blipFill>
        <p:spPr>
          <a:xfrm>
            <a:off x="3894750" y="-212110"/>
            <a:ext cx="5964677" cy="55544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4344F5-E0A7-4B61-BFC2-D9709A51F0BC}"/>
              </a:ext>
            </a:extLst>
          </p:cNvPr>
          <p:cNvSpPr txBox="1"/>
          <p:nvPr/>
        </p:nvSpPr>
        <p:spPr>
          <a:xfrm>
            <a:off x="4800232" y="1011749"/>
            <a:ext cx="4153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Substances can take three different forms: solid, liquid and gas. These are known as the three </a:t>
            </a:r>
          </a:p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‘states of matter’ (matter just means ‘stuff’).</a:t>
            </a:r>
            <a:endParaRPr lang="en-GB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37225A-60B7-48E6-86E9-660881BB21F4}"/>
              </a:ext>
            </a:extLst>
          </p:cNvPr>
          <p:cNvSpPr txBox="1"/>
          <p:nvPr/>
        </p:nvSpPr>
        <p:spPr>
          <a:xfrm>
            <a:off x="4661782" y="509585"/>
            <a:ext cx="3909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What’s the matter?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Picture 16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C1E96FEA-83F1-4482-87A7-D67C8930A9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5" t="21544" r="29019" b="32349"/>
          <a:stretch/>
        </p:blipFill>
        <p:spPr>
          <a:xfrm>
            <a:off x="347380" y="3390850"/>
            <a:ext cx="3193527" cy="31620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42C4E5-FB69-4F2E-B003-896795DC40D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70"/>
          <a:stretch/>
        </p:blipFill>
        <p:spPr>
          <a:xfrm>
            <a:off x="-1631119" y="-1"/>
            <a:ext cx="6729334" cy="4429919"/>
          </a:xfrm>
          <a:prstGeom prst="rect">
            <a:avLst/>
          </a:prstGeom>
        </p:spPr>
      </p:pic>
      <p:pic>
        <p:nvPicPr>
          <p:cNvPr id="19" name="Picture 18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43F4F812-2BF8-4D1B-88EB-093A32BE74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973" y="-1740346"/>
            <a:ext cx="6864091" cy="685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9216F69-D716-4E7A-9CEF-C87411E6F41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t="33627" r="25133" b="53157"/>
          <a:stretch/>
        </p:blipFill>
        <p:spPr>
          <a:xfrm rot="21358658">
            <a:off x="1341544" y="159656"/>
            <a:ext cx="3427901" cy="25972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BECE3B-ABEF-4E78-A8F9-F043DB5D5F31}"/>
              </a:ext>
            </a:extLst>
          </p:cNvPr>
          <p:cNvSpPr txBox="1"/>
          <p:nvPr/>
        </p:nvSpPr>
        <p:spPr>
          <a:xfrm>
            <a:off x="1905946" y="694251"/>
            <a:ext cx="236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Why does steam billow </a:t>
            </a:r>
            <a:b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from a boiling kettle? Why does water turn to ice in a freezer? Where does condensation come from? These strange everyday wonders all result from changing states of matter.</a:t>
            </a:r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5A6166-6190-4B1F-864D-0609A892C6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745" y="2366253"/>
            <a:ext cx="2360462" cy="465247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1CC7598-AC5D-4B63-8E49-A059A6FF3342}"/>
              </a:ext>
            </a:extLst>
          </p:cNvPr>
          <p:cNvSpPr txBox="1"/>
          <p:nvPr/>
        </p:nvSpPr>
        <p:spPr>
          <a:xfrm>
            <a:off x="4800232" y="1683023"/>
            <a:ext cx="3979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Solids: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In solid form, molecules are packed closely together and easily hold their shape, like a rock.</a:t>
            </a:r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07A49F-4E14-4FC7-8D51-F773332805E9}"/>
              </a:ext>
            </a:extLst>
          </p:cNvPr>
          <p:cNvSpPr txBox="1"/>
          <p:nvPr/>
        </p:nvSpPr>
        <p:spPr>
          <a:xfrm>
            <a:off x="4798701" y="2376143"/>
            <a:ext cx="4327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Liquids: 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The molecules in a liquid flow more freely. This means that liquids, like water from your tap, form a pool in the bath instead of a pile.</a:t>
            </a:r>
            <a:endParaRPr lang="en-GB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04AE86-1516-4CB7-92E7-07C737C02B6A}"/>
              </a:ext>
            </a:extLst>
          </p:cNvPr>
          <p:cNvSpPr txBox="1"/>
          <p:nvPr/>
        </p:nvSpPr>
        <p:spPr>
          <a:xfrm>
            <a:off x="4808693" y="3063710"/>
            <a:ext cx="3912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Gases:</a:t>
            </a: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 Gases have molecules that are spaced apart from each other. They whizz around one another at high speeds, meaning that gases can easily escape from an unsealed container.</a:t>
            </a:r>
            <a:endParaRPr lang="en-GB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84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CD85A-3423-455D-9987-DB9AD1483C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8EAB43-7C04-4705-99B2-0CF72A8B04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drawing of a person&#10;&#10;Description generated with high confidence">
            <a:extLst>
              <a:ext uri="{FF2B5EF4-FFF2-40B4-BE49-F238E27FC236}">
                <a16:creationId xmlns:a16="http://schemas.microsoft.com/office/drawing/2014/main" id="{269BE93F-92F9-4139-BC9D-BE757193A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430" y="0"/>
            <a:ext cx="12331429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FA396E-7593-4442-95D6-29A40EFEC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59" y="2167558"/>
            <a:ext cx="3401438" cy="34014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E22392-8233-41F1-BEE8-E1842F4F92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1" t="8133" r="19901" b="13053"/>
          <a:stretch/>
        </p:blipFill>
        <p:spPr>
          <a:xfrm>
            <a:off x="3325439" y="-263174"/>
            <a:ext cx="5568120" cy="75483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6FA424-0182-4200-9411-7D8B7B681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754" y="3151438"/>
            <a:ext cx="3401438" cy="3401438"/>
          </a:xfrm>
          <a:prstGeom prst="rect">
            <a:avLst/>
          </a:prstGeom>
        </p:spPr>
      </p:pic>
      <p:pic>
        <p:nvPicPr>
          <p:cNvPr id="17" name="Picture 16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C1E96FEA-83F1-4482-87A7-D67C8930A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6596" y="2167558"/>
            <a:ext cx="6864091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42C4E5-FB69-4F2E-B003-896795DC40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73" y="-356681"/>
            <a:ext cx="3401438" cy="3401438"/>
          </a:xfrm>
          <a:prstGeom prst="rect">
            <a:avLst/>
          </a:prstGeom>
        </p:spPr>
      </p:pic>
      <p:pic>
        <p:nvPicPr>
          <p:cNvPr id="19" name="Picture 18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43F4F812-2BF8-4D1B-88EB-093A32BE74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973" y="-1740346"/>
            <a:ext cx="686409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B0E2121-FCD9-4645-81A2-824FBB973A9F}"/>
              </a:ext>
            </a:extLst>
          </p:cNvPr>
          <p:cNvSpPr txBox="1"/>
          <p:nvPr/>
        </p:nvSpPr>
        <p:spPr>
          <a:xfrm>
            <a:off x="5207000" y="2124426"/>
            <a:ext cx="145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What a drip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80B894-D7B7-4971-8305-B8270AC53A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50308" y1="28784" x2="50308" y2="28784"/>
                        <a14:foregroundMark x1="41136" y1="23451" x2="41136" y2="23451"/>
                        <a14:foregroundMark x1="41684" y1="21333" x2="41684" y2="21333"/>
                        <a14:foregroundMark x1="41889" y1="38275" x2="41889" y2="38275"/>
                        <a14:foregroundMark x1="42026" y1="47294" x2="42026" y2="47294"/>
                        <a14:foregroundMark x1="44695" y1="54667" x2="44695" y2="54667"/>
                        <a14:foregroundMark x1="50992" y1="58667" x2="50992" y2="58667"/>
                        <a14:foregroundMark x1="60027" y1="55529" x2="60027" y2="55529"/>
                        <a14:foregroundMark x1="64408" y1="63686" x2="64408" y2="63686"/>
                        <a14:foregroundMark x1="65640" y1="65176" x2="65640" y2="65176"/>
                        <a14:foregroundMark x1="58590" y1="69412" x2="58590" y2="69412"/>
                        <a14:foregroundMark x1="55715" y1="70275" x2="55715" y2="70275"/>
                        <a14:foregroundMark x1="49760" y1="70510" x2="49760" y2="70510"/>
                        <a14:foregroundMark x1="30253" y1="63686" x2="30253" y2="63686"/>
                        <a14:foregroundMark x1="29500" y1="60863" x2="29500" y2="60863"/>
                        <a14:foregroundMark x1="42984" y1="59137" x2="42984" y2="59137"/>
                        <a14:foregroundMark x1="41821" y1="71843" x2="41821" y2="71843"/>
                        <a14:foregroundMark x1="39151" y1="79294" x2="39151" y2="79294"/>
                        <a14:foregroundMark x1="49555" y1="77882" x2="49555" y2="77882"/>
                        <a14:foregroundMark x1="66256" y1="75451" x2="66256" y2="75451"/>
                        <a14:foregroundMark x1="74470" y1="72471" x2="74470" y2="72471"/>
                        <a14:foregroundMark x1="74675" y1="64941" x2="74675" y2="64941"/>
                        <a14:foregroundMark x1="72758" y1="57882" x2="72758" y2="57882"/>
                        <a14:foregroundMark x1="70500" y1="47137" x2="70500" y2="47137"/>
                        <a14:foregroundMark x1="67488" y1="35922" x2="67488" y2="35922"/>
                        <a14:foregroundMark x1="65092" y1="26196" x2="65092" y2="26196"/>
                        <a14:foregroundMark x1="63655" y1="22588" x2="63655" y2="22588"/>
                        <a14:foregroundMark x1="63655" y1="17176" x2="63655" y2="17176"/>
                        <a14:foregroundMark x1="58864" y1="18039" x2="58864" y2="18039"/>
                        <a14:foregroundMark x1="53525" y1="18510" x2="53525" y2="18510"/>
                        <a14:foregroundMark x1="47707" y1="19608" x2="47707" y2="19608"/>
                        <a14:foregroundMark x1="34908" y1="22431" x2="34908" y2="22431"/>
                        <a14:foregroundMark x1="29500" y1="23451" x2="29500" y2="23451"/>
                        <a14:foregroundMark x1="30938" y1="28157" x2="30938" y2="28157"/>
                        <a14:foregroundMark x1="32033" y1="35686" x2="32033" y2="35686"/>
                        <a14:foregroundMark x1="32649" y1="41725" x2="32649" y2="41725"/>
                        <a14:foregroundMark x1="32649" y1="46667" x2="32649" y2="46667"/>
                        <a14:backgroundMark x1="31554" y1="20392" x2="31554" y2="20392"/>
                        <a14:backgroundMark x1="37851" y1="18667" x2="37851" y2="18667"/>
                        <a14:backgroundMark x1="44627" y1="17255" x2="44627" y2="17255"/>
                        <a14:backgroundMark x1="55510" y1="15451" x2="55510" y2="15451"/>
                        <a14:backgroundMark x1="50513" y1="16784" x2="50513" y2="16784"/>
                        <a14:backgroundMark x1="60849" y1="15294" x2="60849" y2="15294"/>
                        <a14:backgroundMark x1="65161" y1="15294" x2="65161" y2="15294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848">
            <a:off x="1020492" y="-1007737"/>
            <a:ext cx="9612876" cy="83890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640D30B-AF03-42DA-BFC6-CFD94F833516}"/>
              </a:ext>
            </a:extLst>
          </p:cNvPr>
          <p:cNvSpPr txBox="1"/>
          <p:nvPr/>
        </p:nvSpPr>
        <p:spPr>
          <a:xfrm>
            <a:off x="4766733" y="983880"/>
            <a:ext cx="2402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Hot or cold?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DBF9DC-AE60-426A-BED7-80F70176B320}"/>
              </a:ext>
            </a:extLst>
          </p:cNvPr>
          <p:cNvSpPr txBox="1"/>
          <p:nvPr/>
        </p:nvSpPr>
        <p:spPr>
          <a:xfrm>
            <a:off x="4216400" y="1464733"/>
            <a:ext cx="35094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Materials can change from one state to another by heating or cooling. Heating a solid melts it into a liquid, and heating it some more turns it into a gas.</a:t>
            </a: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892EB0C-3733-4A8C-B345-2274F5CDC364}"/>
              </a:ext>
            </a:extLst>
          </p:cNvPr>
          <p:cNvGrpSpPr/>
          <p:nvPr/>
        </p:nvGrpSpPr>
        <p:grpSpPr>
          <a:xfrm>
            <a:off x="4474985" y="3874277"/>
            <a:ext cx="2985516" cy="372424"/>
            <a:chOff x="4537227" y="2665789"/>
            <a:chExt cx="2985516" cy="37242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7F4C533-CBD2-44F4-AE4A-2918BD08FDD1}"/>
                </a:ext>
              </a:extLst>
            </p:cNvPr>
            <p:cNvSpPr txBox="1"/>
            <p:nvPr/>
          </p:nvSpPr>
          <p:spPr>
            <a:xfrm>
              <a:off x="4537227" y="2665789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Gas </a:t>
              </a:r>
              <a:endParaRPr lang="en-GB" dirty="0"/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CD172951-65E5-4646-9CB5-F62AE00369B9}"/>
                </a:ext>
              </a:extLst>
            </p:cNvPr>
            <p:cNvCxnSpPr>
              <a:cxnSpLocks/>
            </p:cNvCxnSpPr>
            <p:nvPr/>
          </p:nvCxnSpPr>
          <p:spPr>
            <a:xfrm>
              <a:off x="5080000" y="2870200"/>
              <a:ext cx="505297" cy="0"/>
            </a:xfrm>
            <a:prstGeom prst="straightConnector1">
              <a:avLst/>
            </a:prstGeom>
            <a:ln w="571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C863A1C-8DDD-4ACD-836E-C7047FBD23F3}"/>
                </a:ext>
              </a:extLst>
            </p:cNvPr>
            <p:cNvSpPr txBox="1"/>
            <p:nvPr/>
          </p:nvSpPr>
          <p:spPr>
            <a:xfrm>
              <a:off x="5594004" y="2666079"/>
              <a:ext cx="787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Liquid</a:t>
              </a:r>
              <a:endParaRPr lang="en-GB" dirty="0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989CFEA3-003F-44B4-A64E-2B166E7B2588}"/>
                </a:ext>
              </a:extLst>
            </p:cNvPr>
            <p:cNvCxnSpPr/>
            <p:nvPr/>
          </p:nvCxnSpPr>
          <p:spPr>
            <a:xfrm>
              <a:off x="6334293" y="2864908"/>
              <a:ext cx="505297" cy="0"/>
            </a:xfrm>
            <a:prstGeom prst="straightConnector1">
              <a:avLst/>
            </a:prstGeom>
            <a:ln w="571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9548FF8-2113-4BCA-8703-92C12405C4D3}"/>
                </a:ext>
              </a:extLst>
            </p:cNvPr>
            <p:cNvSpPr txBox="1"/>
            <p:nvPr/>
          </p:nvSpPr>
          <p:spPr>
            <a:xfrm>
              <a:off x="6839074" y="2668881"/>
              <a:ext cx="6836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Solid</a:t>
              </a:r>
              <a:endParaRPr lang="en-GB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9D9F234-16CE-4E60-8189-7B09EB6B816F}"/>
              </a:ext>
            </a:extLst>
          </p:cNvPr>
          <p:cNvSpPr txBox="1"/>
          <p:nvPr/>
        </p:nvSpPr>
        <p:spPr>
          <a:xfrm>
            <a:off x="4505269" y="3082238"/>
            <a:ext cx="2772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Cooling a gas will turn it into a liquid, and even more cooling will turn it into a solid.</a:t>
            </a:r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0B97806-3959-4357-8F11-CC675B0B0311}"/>
              </a:ext>
            </a:extLst>
          </p:cNvPr>
          <p:cNvGrpSpPr/>
          <p:nvPr/>
        </p:nvGrpSpPr>
        <p:grpSpPr>
          <a:xfrm>
            <a:off x="4503520" y="2608184"/>
            <a:ext cx="2955004" cy="382676"/>
            <a:chOff x="4411133" y="2665062"/>
            <a:chExt cx="2955004" cy="38267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8A1DE56-B8D8-40B9-A2B8-DFFF3F45CC5B}"/>
                </a:ext>
              </a:extLst>
            </p:cNvPr>
            <p:cNvSpPr txBox="1"/>
            <p:nvPr/>
          </p:nvSpPr>
          <p:spPr>
            <a:xfrm>
              <a:off x="4411133" y="2665062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Solid </a:t>
              </a:r>
              <a:endParaRPr lang="en-GB" dirty="0"/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43C772A0-92C7-431D-AA3E-DD096924ABA1}"/>
                </a:ext>
              </a:extLst>
            </p:cNvPr>
            <p:cNvCxnSpPr>
              <a:cxnSpLocks/>
            </p:cNvCxnSpPr>
            <p:nvPr/>
          </p:nvCxnSpPr>
          <p:spPr>
            <a:xfrm>
              <a:off x="5080000" y="2870200"/>
              <a:ext cx="505297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9D278C5-04A2-445A-98FB-11C539D3C969}"/>
                </a:ext>
              </a:extLst>
            </p:cNvPr>
            <p:cNvSpPr txBox="1"/>
            <p:nvPr/>
          </p:nvSpPr>
          <p:spPr>
            <a:xfrm>
              <a:off x="5594004" y="2675604"/>
              <a:ext cx="787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Liquid</a:t>
              </a:r>
              <a:endParaRPr lang="en-GB" dirty="0"/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44D6EE5E-98C4-486F-B095-E093EE929CED}"/>
                </a:ext>
              </a:extLst>
            </p:cNvPr>
            <p:cNvCxnSpPr/>
            <p:nvPr/>
          </p:nvCxnSpPr>
          <p:spPr>
            <a:xfrm>
              <a:off x="6334293" y="2864908"/>
              <a:ext cx="505297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44C58F3-6198-4798-A740-3B12F08DB9F0}"/>
                </a:ext>
              </a:extLst>
            </p:cNvPr>
            <p:cNvSpPr txBox="1"/>
            <p:nvPr/>
          </p:nvSpPr>
          <p:spPr>
            <a:xfrm>
              <a:off x="6839075" y="2678406"/>
              <a:ext cx="527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Gas</a:t>
              </a:r>
              <a:endParaRPr lang="en-GB" dirty="0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1BA9C6D-CAB4-4E9F-84A6-C3CB21DCE00A}"/>
              </a:ext>
            </a:extLst>
          </p:cNvPr>
          <p:cNvSpPr txBox="1"/>
          <p:nvPr/>
        </p:nvSpPr>
        <p:spPr>
          <a:xfrm>
            <a:off x="4339712" y="4362954"/>
            <a:ext cx="338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We see changes of state all the time in our everyday lives without even noticing. When we melt chocolate, we are heating a solid to turn it into a liquid. When we make ice, we are cooling liquid water until it is frozen solid.</a:t>
            </a:r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51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CD85A-3423-455D-9987-DB9AD1483C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8EAB43-7C04-4705-99B2-0CF72A8B04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drawing of a person&#10;&#10;Description generated with high confidence">
            <a:extLst>
              <a:ext uri="{FF2B5EF4-FFF2-40B4-BE49-F238E27FC236}">
                <a16:creationId xmlns:a16="http://schemas.microsoft.com/office/drawing/2014/main" id="{269BE93F-92F9-4139-BC9D-BE757193A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430" y="0"/>
            <a:ext cx="12331429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FA396E-7593-4442-95D6-29A40EFEC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59" y="2167558"/>
            <a:ext cx="3401438" cy="34014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6FA424-0182-4200-9411-7D8B7B681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754" y="3151438"/>
            <a:ext cx="3401438" cy="3401438"/>
          </a:xfrm>
          <a:prstGeom prst="rect">
            <a:avLst/>
          </a:prstGeom>
        </p:spPr>
      </p:pic>
      <p:pic>
        <p:nvPicPr>
          <p:cNvPr id="19" name="Picture 18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43F4F812-2BF8-4D1B-88EB-093A32BE74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973" y="-1740346"/>
            <a:ext cx="6864091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42C4E5-FB69-4F2E-B003-896795DC40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73" y="-356681"/>
            <a:ext cx="3401438" cy="34014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E22392-8233-41F1-BEE8-E1842F4F92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1" t="8133" r="19901" b="13053"/>
          <a:stretch/>
        </p:blipFill>
        <p:spPr>
          <a:xfrm>
            <a:off x="1902035" y="94084"/>
            <a:ext cx="5568120" cy="75483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77A0D3-83BD-48F9-BCE6-37C4681C2329}"/>
              </a:ext>
            </a:extLst>
          </p:cNvPr>
          <p:cNvSpPr txBox="1"/>
          <p:nvPr/>
        </p:nvSpPr>
        <p:spPr>
          <a:xfrm>
            <a:off x="4010777" y="2073093"/>
            <a:ext cx="1109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What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a drip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047610-C537-4FEC-B90A-5AEAE5DD397A}"/>
              </a:ext>
            </a:extLst>
          </p:cNvPr>
          <p:cNvSpPr txBox="1"/>
          <p:nvPr/>
        </p:nvSpPr>
        <p:spPr>
          <a:xfrm>
            <a:off x="3262367" y="3363050"/>
            <a:ext cx="25895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If you thought watching </a:t>
            </a:r>
            <a:b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paint dry was boring, </a:t>
            </a:r>
            <a:b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imagine this… </a:t>
            </a:r>
          </a:p>
          <a:p>
            <a:pPr algn="ctr"/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Scientists in Australia have been monitoring an extremely gloopy liquid called pitch, since 1930. Pitch looks like a solid and even shatters like a solid when it is hit with a hammer, but it is in fact a very viscous (slow flowing) liquid. Scientist have had to wait up to 13 years between each drip! </a:t>
            </a:r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Picture 13" descr="A person wearing a suit and tie&#10;&#10;Description generated with very high confidence">
            <a:extLst>
              <a:ext uri="{FF2B5EF4-FFF2-40B4-BE49-F238E27FC236}">
                <a16:creationId xmlns:a16="http://schemas.microsoft.com/office/drawing/2014/main" id="{41ED4BA9-F09C-4C52-9490-CA6CC85E28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379" y="1447884"/>
            <a:ext cx="4697357" cy="47921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30CC7FC-E417-449D-976D-B0A7324F6BD7}"/>
              </a:ext>
            </a:extLst>
          </p:cNvPr>
          <p:cNvSpPr txBox="1"/>
          <p:nvPr/>
        </p:nvSpPr>
        <p:spPr>
          <a:xfrm>
            <a:off x="8493951" y="1514831"/>
            <a:ext cx="3228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Professor John </a:t>
            </a:r>
            <a:r>
              <a:rPr lang="en-US" sz="1400" dirty="0" err="1">
                <a:latin typeface="Verdana" panose="020B0604030504040204" pitchFamily="34" charset="0"/>
                <a:ea typeface="Verdana" panose="020B0604030504040204" pitchFamily="34" charset="0"/>
              </a:rPr>
              <a:t>Mainstone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waiting for a drip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EE69C99-1728-4D4D-81B1-0FD022A7DB1A}"/>
              </a:ext>
            </a:extLst>
          </p:cNvPr>
          <p:cNvGrpSpPr/>
          <p:nvPr/>
        </p:nvGrpSpPr>
        <p:grpSpPr>
          <a:xfrm>
            <a:off x="107675" y="2277533"/>
            <a:ext cx="3369825" cy="4580467"/>
            <a:chOff x="107675" y="2277533"/>
            <a:chExt cx="3369825" cy="4580467"/>
          </a:xfrm>
        </p:grpSpPr>
        <p:pic>
          <p:nvPicPr>
            <p:cNvPr id="22" name="Picture 21" descr="A close up of a logo&#10;&#10;Description generated with high confidence">
              <a:extLst>
                <a:ext uri="{FF2B5EF4-FFF2-40B4-BE49-F238E27FC236}">
                  <a16:creationId xmlns:a16="http://schemas.microsoft.com/office/drawing/2014/main" id="{0C58D84E-9F36-4E1D-9FE9-FB4AF40E4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7675" y="2277533"/>
              <a:ext cx="3369825" cy="458046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AAA4F6EA-0B0C-4664-B5C9-AB8EDAE6A0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361" t="33627" r="25133" b="53157"/>
            <a:stretch/>
          </p:blipFill>
          <p:spPr>
            <a:xfrm rot="21358658">
              <a:off x="834153" y="2818856"/>
              <a:ext cx="2261236" cy="171331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9F04299-071E-450F-B8B7-32A4006FA482}"/>
                </a:ext>
              </a:extLst>
            </p:cNvPr>
            <p:cNvSpPr txBox="1"/>
            <p:nvPr/>
          </p:nvSpPr>
          <p:spPr>
            <a:xfrm>
              <a:off x="914856" y="3321151"/>
              <a:ext cx="2029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There have been </a:t>
              </a:r>
              <a:br>
                <a:rPr lang="en-US" sz="1200" dirty="0">
                  <a:latin typeface="Verdana" panose="020B0604030504040204" pitchFamily="34" charset="0"/>
                  <a:ea typeface="Verdana" panose="020B0604030504040204" pitchFamily="34" charset="0"/>
                </a:rPr>
              </a:br>
              <a:r>
                <a:rPr lang="en-US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only nine drips so </a:t>
              </a:r>
              <a:br>
                <a:rPr lang="en-US" sz="1200" dirty="0">
                  <a:latin typeface="Verdana" panose="020B0604030504040204" pitchFamily="34" charset="0"/>
                  <a:ea typeface="Verdana" panose="020B0604030504040204" pitchFamily="34" charset="0"/>
                </a:rPr>
              </a:br>
              <a:r>
                <a:rPr lang="en-US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far; the last one was </a:t>
              </a:r>
              <a:br>
                <a:rPr lang="en-US" sz="1200" dirty="0">
                  <a:latin typeface="Verdana" panose="020B0604030504040204" pitchFamily="34" charset="0"/>
                  <a:ea typeface="Verdana" panose="020B0604030504040204" pitchFamily="34" charset="0"/>
                </a:rPr>
              </a:br>
              <a:r>
                <a:rPr lang="en-US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in April 2014.</a:t>
              </a:r>
              <a:endParaRPr lang="en-GB" sz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133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person&#10;&#10;Description generated with high confidence">
            <a:extLst>
              <a:ext uri="{FF2B5EF4-FFF2-40B4-BE49-F238E27FC236}">
                <a16:creationId xmlns:a16="http://schemas.microsoft.com/office/drawing/2014/main" id="{1DD5C91D-D695-4B91-96FE-0CFFE30969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5" b="4443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3FECF5C-61F0-4168-A622-27DB96D37CD6}"/>
              </a:ext>
            </a:extLst>
          </p:cNvPr>
          <p:cNvSpPr/>
          <p:nvPr/>
        </p:nvSpPr>
        <p:spPr>
          <a:xfrm>
            <a:off x="613019" y="591632"/>
            <a:ext cx="10544783" cy="5982511"/>
          </a:xfrm>
          <a:prstGeom prst="roundRect">
            <a:avLst/>
          </a:prstGeom>
          <a:solidFill>
            <a:srgbClr val="7768A0"/>
          </a:solidFill>
          <a:ln w="571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4F061E-8615-49A9-A049-8E5D37E771D2}"/>
              </a:ext>
            </a:extLst>
          </p:cNvPr>
          <p:cNvSpPr txBox="1"/>
          <p:nvPr/>
        </p:nvSpPr>
        <p:spPr>
          <a:xfrm>
            <a:off x="4359965" y="739833"/>
            <a:ext cx="6089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Gloopy slime</a:t>
            </a:r>
            <a:endParaRPr lang="en-GB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2A836-AE8C-403F-9217-C3049CA7F2EB}"/>
              </a:ext>
            </a:extLst>
          </p:cNvPr>
          <p:cNvSpPr txBox="1"/>
          <p:nvPr/>
        </p:nvSpPr>
        <p:spPr>
          <a:xfrm>
            <a:off x="1364468" y="1554480"/>
            <a:ext cx="44389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 will need:</a:t>
            </a:r>
          </a:p>
          <a:p>
            <a:endParaRPr lang="en-US" sz="1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Cornflour</a:t>
            </a:r>
            <a:endParaRPr lang="en-US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Mixing bowl</a:t>
            </a:r>
          </a:p>
          <a:p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766AC5-3746-4156-8846-446626E9DBCA}"/>
              </a:ext>
            </a:extLst>
          </p:cNvPr>
          <p:cNvSpPr txBox="1"/>
          <p:nvPr/>
        </p:nvSpPr>
        <p:spPr>
          <a:xfrm>
            <a:off x="1366288" y="3001030"/>
            <a:ext cx="3399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What you do:</a:t>
            </a:r>
            <a:endParaRPr lang="en-GB" sz="1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6976C4-E9EF-4DC9-BF3A-4BD0DDF9C5EB}"/>
              </a:ext>
            </a:extLst>
          </p:cNvPr>
          <p:cNvSpPr txBox="1"/>
          <p:nvPr/>
        </p:nvSpPr>
        <p:spPr>
          <a:xfrm>
            <a:off x="1380396" y="3429000"/>
            <a:ext cx="8603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Put four or five </a:t>
            </a:r>
            <a:r>
              <a:rPr lang="en-US" sz="14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spoonfuls</a:t>
            </a:r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of </a:t>
            </a:r>
            <a:r>
              <a:rPr lang="en-US" sz="14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cornflour</a:t>
            </a:r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into your bowl.</a:t>
            </a:r>
            <a:endParaRPr lang="en-GB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1369B3-B38C-49B7-90E0-88B553513701}"/>
              </a:ext>
            </a:extLst>
          </p:cNvPr>
          <p:cNvSpPr txBox="1"/>
          <p:nvPr/>
        </p:nvSpPr>
        <p:spPr>
          <a:xfrm>
            <a:off x="1394877" y="3782954"/>
            <a:ext cx="860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Spoon the same amount of water into your bowl </a:t>
            </a:r>
          </a:p>
          <a:p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and mix.</a:t>
            </a:r>
            <a:endParaRPr lang="en-GB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CED0B725-BA21-4096-B69E-D614432270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554" y="1552321"/>
            <a:ext cx="4122662" cy="3648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453FC1C-577E-4C0A-B67B-B952392B11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03"/>
          <a:stretch/>
        </p:blipFill>
        <p:spPr>
          <a:xfrm flipH="1">
            <a:off x="742545" y="4496551"/>
            <a:ext cx="3864028" cy="23074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4F457ED-F535-4A97-BA40-61057B8DF5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t="33627" r="25133" b="53157"/>
          <a:stretch/>
        </p:blipFill>
        <p:spPr>
          <a:xfrm rot="274024">
            <a:off x="3810998" y="4058958"/>
            <a:ext cx="2589832" cy="174238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49C57F0-C40A-4762-9D29-C8D839275ABC}"/>
              </a:ext>
            </a:extLst>
          </p:cNvPr>
          <p:cNvSpPr txBox="1"/>
          <p:nvPr/>
        </p:nvSpPr>
        <p:spPr>
          <a:xfrm>
            <a:off x="4042586" y="4574630"/>
            <a:ext cx="216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Have you got a solid or a liquid?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24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person&#10;&#10;Description generated with high confidence">
            <a:extLst>
              <a:ext uri="{FF2B5EF4-FFF2-40B4-BE49-F238E27FC236}">
                <a16:creationId xmlns:a16="http://schemas.microsoft.com/office/drawing/2014/main" id="{1DD5C91D-D695-4B91-96FE-0CFFE30969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5" b="4443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3FECF5C-61F0-4168-A622-27DB96D37CD6}"/>
              </a:ext>
            </a:extLst>
          </p:cNvPr>
          <p:cNvSpPr/>
          <p:nvPr/>
        </p:nvSpPr>
        <p:spPr>
          <a:xfrm>
            <a:off x="588081" y="591632"/>
            <a:ext cx="10544783" cy="5982511"/>
          </a:xfrm>
          <a:prstGeom prst="roundRect">
            <a:avLst/>
          </a:prstGeom>
          <a:solidFill>
            <a:srgbClr val="7768A0"/>
          </a:solidFill>
          <a:ln w="571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4F061E-8615-49A9-A049-8E5D37E771D2}"/>
              </a:ext>
            </a:extLst>
          </p:cNvPr>
          <p:cNvSpPr txBox="1"/>
          <p:nvPr/>
        </p:nvSpPr>
        <p:spPr>
          <a:xfrm>
            <a:off x="4359965" y="739833"/>
            <a:ext cx="6089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Gloopy slime</a:t>
            </a:r>
            <a:endParaRPr lang="en-GB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CED0B725-BA21-4096-B69E-D614432270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554" y="1552321"/>
            <a:ext cx="4122662" cy="3648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453FC1C-577E-4C0A-B67B-B952392B11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31" y="2943004"/>
            <a:ext cx="3853809" cy="56319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4F457ED-F535-4A97-BA40-61057B8DF5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t="33627" r="25133" b="53157"/>
          <a:stretch/>
        </p:blipFill>
        <p:spPr>
          <a:xfrm rot="274024">
            <a:off x="1789934" y="975392"/>
            <a:ext cx="5140064" cy="3458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49C57F0-C40A-4762-9D29-C8D839275ABC}"/>
              </a:ext>
            </a:extLst>
          </p:cNvPr>
          <p:cNvSpPr txBox="1"/>
          <p:nvPr/>
        </p:nvSpPr>
        <p:spPr>
          <a:xfrm>
            <a:off x="2491548" y="1539621"/>
            <a:ext cx="371203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The slime feels like a liquid </a:t>
            </a:r>
          </a:p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when you move your finger slowly around. If you hit the slime with your fist, it acts like a solid. If you get the mixture just right, you will have been able to roll it into a ball in your hands, but as soon as you stop rolling it, it will dribble through your fingers like a liquid 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–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 weird! </a:t>
            </a:r>
            <a:b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Scientists call this material a </a:t>
            </a:r>
            <a:b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‘non-Newtonian fluid’.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2378FE-D5C4-461D-9C14-4F450DAC535D}"/>
              </a:ext>
            </a:extLst>
          </p:cNvPr>
          <p:cNvSpPr/>
          <p:nvPr/>
        </p:nvSpPr>
        <p:spPr>
          <a:xfrm>
            <a:off x="5070814" y="5897036"/>
            <a:ext cx="5506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rgbClr val="222222"/>
                </a:solidFill>
                <a:latin typeface="Arial" panose="020B0604020202020204" pitchFamily="34" charset="0"/>
              </a:rPr>
              <a:t>Subscribe for your school at </a:t>
            </a:r>
            <a:r>
              <a:rPr lang="en-US" b="1" i="1" u="sng" dirty="0">
                <a:solidFill>
                  <a:srgbClr val="1155CC"/>
                </a:solidFill>
                <a:latin typeface="Arial" panose="020B0604020202020204" pitchFamily="34" charset="0"/>
                <a:hlinkClick r:id="rId6"/>
              </a:rPr>
              <a:t>whizzpopbang.com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849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423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Kirsty Williams</dc:creator>
  <cp:lastModifiedBy>Kirsty williams</cp:lastModifiedBy>
  <cp:revision>17</cp:revision>
  <dcterms:created xsi:type="dcterms:W3CDTF">2018-08-07T13:57:40Z</dcterms:created>
  <dcterms:modified xsi:type="dcterms:W3CDTF">2019-05-30T14:27:36Z</dcterms:modified>
</cp:coreProperties>
</file>