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9F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1" d="100"/>
          <a:sy n="91" d="100"/>
        </p:scale>
        <p:origin x="32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C0C85-B301-488D-B5E4-4FAC8B6586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EB39C1F-8AE9-461D-8260-7B1C94BC67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F351D88-7F2A-48F4-AFDC-ADC8AF70B1E8}"/>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5" name="Footer Placeholder 4">
            <a:extLst>
              <a:ext uri="{FF2B5EF4-FFF2-40B4-BE49-F238E27FC236}">
                <a16:creationId xmlns:a16="http://schemas.microsoft.com/office/drawing/2014/main" id="{2234E0CA-16C2-4846-B5A6-0F0E1C13AD1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86BE97CB-B358-46BB-BE3C-9BA22A272594}"/>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1485069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F6949-27F5-4774-8814-6ACB18D37E9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6551C4F-D030-43A7-B299-330BF2E3263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91C2AD-082B-4DDB-A4AE-5DA2146CD02D}"/>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5" name="Footer Placeholder 4">
            <a:extLst>
              <a:ext uri="{FF2B5EF4-FFF2-40B4-BE49-F238E27FC236}">
                <a16:creationId xmlns:a16="http://schemas.microsoft.com/office/drawing/2014/main" id="{7CA29066-41B6-492E-B225-4ABB5645488F}"/>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6021F75-4416-4DD9-AFB2-D254901E66E6}"/>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3059351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9F6A28-ED85-4B86-A59D-2575184DD37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DB04565-2D28-4E30-9D80-50E1C78FE22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35BB4A-5101-440B-9FC8-6CB97D3A1BE3}"/>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5" name="Footer Placeholder 4">
            <a:extLst>
              <a:ext uri="{FF2B5EF4-FFF2-40B4-BE49-F238E27FC236}">
                <a16:creationId xmlns:a16="http://schemas.microsoft.com/office/drawing/2014/main" id="{1B554849-F314-42B8-8EAA-DC8FFF530E5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1ECBE6E-3763-49B4-B55B-E9C96DE3BD4F}"/>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117784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CFFA6-5FC2-4E1C-8FFA-2AA0BE96C1F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81D38CA-4A29-451C-8811-04F0EC965F8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A8D46B5-F634-4329-B4B1-E13526C0F803}"/>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5" name="Footer Placeholder 4">
            <a:extLst>
              <a:ext uri="{FF2B5EF4-FFF2-40B4-BE49-F238E27FC236}">
                <a16:creationId xmlns:a16="http://schemas.microsoft.com/office/drawing/2014/main" id="{19677235-9E6E-41FD-BDAF-6E21F8FAB49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8F2C0D4-690A-472F-AF08-93083CCD136E}"/>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2722690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E7508-69A6-48E7-99BC-0A11918C71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237F775-C37D-4E3A-B32D-9ECFDAA28F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F7FEA3D-B5F0-4FEB-A8FF-47A61956680C}"/>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5" name="Footer Placeholder 4">
            <a:extLst>
              <a:ext uri="{FF2B5EF4-FFF2-40B4-BE49-F238E27FC236}">
                <a16:creationId xmlns:a16="http://schemas.microsoft.com/office/drawing/2014/main" id="{A3E06BAD-5192-447A-B0F8-3D68839C777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D74AB58-CC84-46A9-B514-8BA991F88C0D}"/>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960339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ED401-EFDF-4B52-A961-E775E6106E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A9C02D4-2ABB-445E-928C-9FAB8FD7C1E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DBF7C34-F6B8-4691-9F13-1243EA4B6D6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B150BA8-8462-4DA9-AB93-EE74340E05B5}"/>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6" name="Footer Placeholder 5">
            <a:extLst>
              <a:ext uri="{FF2B5EF4-FFF2-40B4-BE49-F238E27FC236}">
                <a16:creationId xmlns:a16="http://schemas.microsoft.com/office/drawing/2014/main" id="{6D94B52A-584E-4093-95AD-CDCF28DA503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90E60B43-EFC2-425A-A2C7-C6895D713608}"/>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3876186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70313-EB16-4968-97CA-54048ED60A3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129841B-36C2-4D02-B48B-D4431FCC71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DB3850E-8A5F-4BCC-81E7-78D913B1ED2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D1F862F-5C14-4FA9-B83E-68C7DA5AC0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14676BF-EE49-402D-BE88-34B1F0E4694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A5E7D91-343C-4276-AB79-CD6E3380155C}"/>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8" name="Footer Placeholder 7">
            <a:extLst>
              <a:ext uri="{FF2B5EF4-FFF2-40B4-BE49-F238E27FC236}">
                <a16:creationId xmlns:a16="http://schemas.microsoft.com/office/drawing/2014/main" id="{7AC8888B-0C43-41FD-A47E-68B552CFA365}"/>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BC18F284-C572-4D5B-B688-08AC65DAB0B8}"/>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1141644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6B27F-F703-4379-A38F-4CFD0FDBB13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2811C36-A8AB-484C-B964-CEC7C67B90CB}"/>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4" name="Footer Placeholder 3">
            <a:extLst>
              <a:ext uri="{FF2B5EF4-FFF2-40B4-BE49-F238E27FC236}">
                <a16:creationId xmlns:a16="http://schemas.microsoft.com/office/drawing/2014/main" id="{A8BFF84F-9025-4BCA-8227-DB05149859BD}"/>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6FF25C08-8743-436C-87F7-5077933C349F}"/>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895521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11B1AF-8C83-4CA0-B9EC-E5B49CDD328D}"/>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3" name="Footer Placeholder 2">
            <a:extLst>
              <a:ext uri="{FF2B5EF4-FFF2-40B4-BE49-F238E27FC236}">
                <a16:creationId xmlns:a16="http://schemas.microsoft.com/office/drawing/2014/main" id="{EFFD7B88-F16E-4E71-86DE-2726F437DA17}"/>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FECD2712-25BE-4048-8C24-889D23E7603D}"/>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242578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80B7A-0022-4C03-A4A6-116287E60A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ADB43D6-1E00-4851-B425-E0E223F3B2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6001558-D96B-411D-8DA6-C867E93BB3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C118A83-65D0-42EF-AD69-D1655007DD47}"/>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6" name="Footer Placeholder 5">
            <a:extLst>
              <a:ext uri="{FF2B5EF4-FFF2-40B4-BE49-F238E27FC236}">
                <a16:creationId xmlns:a16="http://schemas.microsoft.com/office/drawing/2014/main" id="{300A8006-D543-4E5B-B2FD-AE4258DBA9F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3F0EE6FC-AF00-41FF-BFFC-52F2A7853404}"/>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2282451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DBF89-1D4B-4B42-AC7F-E7388C528C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410FBBB-A52C-4493-84B1-1B10B1884B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68A22EB5-6E45-406A-A047-255179C524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6CC8E1E-2FBF-4281-B24A-24F8CF3DFECB}"/>
              </a:ext>
            </a:extLst>
          </p:cNvPr>
          <p:cNvSpPr>
            <a:spLocks noGrp="1"/>
          </p:cNvSpPr>
          <p:nvPr>
            <p:ph type="dt" sz="half" idx="10"/>
          </p:nvPr>
        </p:nvSpPr>
        <p:spPr/>
        <p:txBody>
          <a:bodyPr/>
          <a:lstStyle/>
          <a:p>
            <a:fld id="{1F71CA3F-D861-4CE2-8E81-736F3D80634A}" type="datetimeFigureOut">
              <a:rPr lang="en-GB" smtClean="0"/>
              <a:t>30/05/2019</a:t>
            </a:fld>
            <a:endParaRPr lang="en-GB" dirty="0"/>
          </a:p>
        </p:txBody>
      </p:sp>
      <p:sp>
        <p:nvSpPr>
          <p:cNvPr id="6" name="Footer Placeholder 5">
            <a:extLst>
              <a:ext uri="{FF2B5EF4-FFF2-40B4-BE49-F238E27FC236}">
                <a16:creationId xmlns:a16="http://schemas.microsoft.com/office/drawing/2014/main" id="{114EEC16-580A-4A30-A3F4-F7D7AE5AF0E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52B0DBD-E32A-4E79-9F12-E2F0F2D3BFE4}"/>
              </a:ext>
            </a:extLst>
          </p:cNvPr>
          <p:cNvSpPr>
            <a:spLocks noGrp="1"/>
          </p:cNvSpPr>
          <p:nvPr>
            <p:ph type="sldNum" sz="quarter" idx="12"/>
          </p:nvPr>
        </p:nvSpPr>
        <p:spPr/>
        <p:txBody>
          <a:bodyPr/>
          <a:lstStyle/>
          <a:p>
            <a:fld id="{C0A89ADA-DAA2-4182-B468-776A63322BCC}" type="slidenum">
              <a:rPr lang="en-GB" smtClean="0"/>
              <a:t>‹#›</a:t>
            </a:fld>
            <a:endParaRPr lang="en-GB" dirty="0"/>
          </a:p>
        </p:txBody>
      </p:sp>
    </p:spTree>
    <p:extLst>
      <p:ext uri="{BB962C8B-B14F-4D97-AF65-F5344CB8AC3E}">
        <p14:creationId xmlns:p14="http://schemas.microsoft.com/office/powerpoint/2010/main" val="2149330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52AAFB-D1D6-4B1E-934C-EEE3787997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BE2EBBE-5525-4D11-A173-F80357AB7A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E01C0F3-0373-4346-80F6-FF94258CCA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71CA3F-D861-4CE2-8E81-736F3D80634A}" type="datetimeFigureOut">
              <a:rPr lang="en-GB" smtClean="0"/>
              <a:t>30/05/2019</a:t>
            </a:fld>
            <a:endParaRPr lang="en-GB" dirty="0"/>
          </a:p>
        </p:txBody>
      </p:sp>
      <p:sp>
        <p:nvSpPr>
          <p:cNvPr id="5" name="Footer Placeholder 4">
            <a:extLst>
              <a:ext uri="{FF2B5EF4-FFF2-40B4-BE49-F238E27FC236}">
                <a16:creationId xmlns:a16="http://schemas.microsoft.com/office/drawing/2014/main" id="{7BD2D0AE-EBE3-4AE7-8D86-0D93C3250E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CE33B6E3-3BCE-4221-87E4-133969509A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A89ADA-DAA2-4182-B468-776A63322BCC}" type="slidenum">
              <a:rPr lang="en-GB" smtClean="0"/>
              <a:t>‹#›</a:t>
            </a:fld>
            <a:endParaRPr lang="en-GB" dirty="0"/>
          </a:p>
        </p:txBody>
      </p:sp>
    </p:spTree>
    <p:extLst>
      <p:ext uri="{BB962C8B-B14F-4D97-AF65-F5344CB8AC3E}">
        <p14:creationId xmlns:p14="http://schemas.microsoft.com/office/powerpoint/2010/main" val="2595001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whizzpopbang.com/"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alpha val="41000"/>
          </a:srgb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33D1106-FBE5-4070-B06B-0121D386AE4B}"/>
              </a:ext>
            </a:extLst>
          </p:cNvPr>
          <p:cNvPicPr>
            <a:picLocks noChangeAspect="1"/>
          </p:cNvPicPr>
          <p:nvPr/>
        </p:nvPicPr>
        <p:blipFill rotWithShape="1">
          <a:blip r:embed="rId2">
            <a:extLst>
              <a:ext uri="{28A0092B-C50C-407E-A947-70E740481C1C}">
                <a14:useLocalDpi xmlns:a14="http://schemas.microsoft.com/office/drawing/2010/main" val="0"/>
              </a:ext>
            </a:extLst>
          </a:blip>
          <a:srcRect t="614" r="1153" b="21842"/>
          <a:stretch/>
        </p:blipFill>
        <p:spPr>
          <a:xfrm>
            <a:off x="-1" y="0"/>
            <a:ext cx="12192001" cy="6858000"/>
          </a:xfrm>
          <a:prstGeom prst="rect">
            <a:avLst/>
          </a:prstGeom>
        </p:spPr>
      </p:pic>
      <p:pic>
        <p:nvPicPr>
          <p:cNvPr id="5" name="Picture 4">
            <a:extLst>
              <a:ext uri="{FF2B5EF4-FFF2-40B4-BE49-F238E27FC236}">
                <a16:creationId xmlns:a16="http://schemas.microsoft.com/office/drawing/2014/main" id="{4EACE700-38CC-4C78-B360-A7F0F45AC9D1}"/>
              </a:ext>
            </a:extLst>
          </p:cNvPr>
          <p:cNvPicPr>
            <a:picLocks noChangeAspect="1"/>
          </p:cNvPicPr>
          <p:nvPr/>
        </p:nvPicPr>
        <p:blipFill rotWithShape="1">
          <a:blip r:embed="rId3">
            <a:extLst>
              <a:ext uri="{28A0092B-C50C-407E-A947-70E740481C1C}">
                <a14:useLocalDpi xmlns:a14="http://schemas.microsoft.com/office/drawing/2010/main" val="0"/>
              </a:ext>
            </a:extLst>
          </a:blip>
          <a:srcRect r="75300" b="63401"/>
          <a:stretch/>
        </p:blipFill>
        <p:spPr>
          <a:xfrm>
            <a:off x="3046795" y="-399724"/>
            <a:ext cx="7207406" cy="7657447"/>
          </a:xfrm>
          <a:prstGeom prst="rect">
            <a:avLst/>
          </a:prstGeom>
        </p:spPr>
      </p:pic>
      <p:sp>
        <p:nvSpPr>
          <p:cNvPr id="6" name="TextBox 5">
            <a:extLst>
              <a:ext uri="{FF2B5EF4-FFF2-40B4-BE49-F238E27FC236}">
                <a16:creationId xmlns:a16="http://schemas.microsoft.com/office/drawing/2014/main" id="{FC291568-DE6C-44B2-AF25-FEAF556302E4}"/>
              </a:ext>
            </a:extLst>
          </p:cNvPr>
          <p:cNvSpPr txBox="1"/>
          <p:nvPr/>
        </p:nvSpPr>
        <p:spPr>
          <a:xfrm>
            <a:off x="4643419" y="1817120"/>
            <a:ext cx="3387013" cy="4216539"/>
          </a:xfrm>
          <a:prstGeom prst="rect">
            <a:avLst/>
          </a:prstGeom>
          <a:noFill/>
        </p:spPr>
        <p:txBody>
          <a:bodyPr wrap="square" rtlCol="0">
            <a:spAutoFit/>
          </a:bodyPr>
          <a:lstStyle/>
          <a:p>
            <a:pPr algn="ctr"/>
            <a:r>
              <a:rPr lang="en-GB" sz="4400" b="1" dirty="0">
                <a:solidFill>
                  <a:srgbClr val="FF0000"/>
                </a:solidFill>
                <a:latin typeface="Verdana" panose="020B0604030504040204" pitchFamily="34" charset="0"/>
                <a:ea typeface="Verdana" panose="020B0604030504040204" pitchFamily="34" charset="0"/>
              </a:rPr>
              <a:t>SKY HIGH</a:t>
            </a:r>
          </a:p>
          <a:p>
            <a:pPr algn="ctr"/>
            <a:endParaRPr lang="en-GB" sz="4400" dirty="0">
              <a:solidFill>
                <a:srgbClr val="FFC000"/>
              </a:solidFill>
              <a:latin typeface="Verdana" panose="020B0604030504040204" pitchFamily="34" charset="0"/>
              <a:ea typeface="Verdana" panose="020B0604030504040204" pitchFamily="34" charset="0"/>
            </a:endParaRPr>
          </a:p>
          <a:p>
            <a:pPr algn="ctr"/>
            <a:r>
              <a:rPr lang="en-GB" sz="2400" b="1" dirty="0">
                <a:solidFill>
                  <a:srgbClr val="FF0000"/>
                </a:solidFill>
                <a:latin typeface="Verdana" panose="020B0604030504040204" pitchFamily="34" charset="0"/>
                <a:ea typeface="Verdana" panose="020B0604030504040204" pitchFamily="34" charset="0"/>
              </a:rPr>
              <a:t>I can carry out an investigation into air resistance</a:t>
            </a:r>
          </a:p>
          <a:p>
            <a:pPr algn="ctr"/>
            <a:endParaRPr lang="en-GB" sz="2000" b="1" dirty="0">
              <a:solidFill>
                <a:srgbClr val="FFC000"/>
              </a:solidFill>
              <a:latin typeface="Verdana" panose="020B0604030504040204" pitchFamily="34" charset="0"/>
              <a:ea typeface="Verdana" panose="020B0604030504040204" pitchFamily="34" charset="0"/>
            </a:endParaRPr>
          </a:p>
          <a:p>
            <a:pPr algn="ctr"/>
            <a:endParaRPr lang="en-GB" sz="4400" b="1" dirty="0">
              <a:solidFill>
                <a:srgbClr val="FFC000"/>
              </a:solidFill>
              <a:latin typeface="Verdana" panose="020B0604030504040204" pitchFamily="34" charset="0"/>
              <a:ea typeface="Verdana" panose="020B0604030504040204" pitchFamily="34" charset="0"/>
            </a:endParaRPr>
          </a:p>
          <a:p>
            <a:r>
              <a:rPr lang="en-GB" sz="4400" b="1" dirty="0">
                <a:solidFill>
                  <a:srgbClr val="FFC000"/>
                </a:solidFill>
                <a:latin typeface="Verdana" panose="020B0604030504040204" pitchFamily="34" charset="0"/>
                <a:ea typeface="Verdana" panose="020B0604030504040204" pitchFamily="34" charset="0"/>
              </a:rPr>
              <a:t> </a:t>
            </a:r>
          </a:p>
        </p:txBody>
      </p:sp>
      <p:pic>
        <p:nvPicPr>
          <p:cNvPr id="7" name="Picture 6">
            <a:extLst>
              <a:ext uri="{FF2B5EF4-FFF2-40B4-BE49-F238E27FC236}">
                <a16:creationId xmlns:a16="http://schemas.microsoft.com/office/drawing/2014/main" id="{6933DBDF-65EA-4E8F-BFC1-03EF3822F142}"/>
              </a:ext>
            </a:extLst>
          </p:cNvPr>
          <p:cNvPicPr>
            <a:picLocks noChangeAspect="1"/>
          </p:cNvPicPr>
          <p:nvPr/>
        </p:nvPicPr>
        <p:blipFill rotWithShape="1">
          <a:blip r:embed="rId4">
            <a:extLst>
              <a:ext uri="{28A0092B-C50C-407E-A947-70E740481C1C}">
                <a14:useLocalDpi xmlns:a14="http://schemas.microsoft.com/office/drawing/2010/main" val="0"/>
              </a:ext>
            </a:extLst>
          </a:blip>
          <a:srcRect l="13765" r="33594" b="58025"/>
          <a:stretch/>
        </p:blipFill>
        <p:spPr>
          <a:xfrm>
            <a:off x="0" y="238526"/>
            <a:ext cx="4353418" cy="2259008"/>
          </a:xfrm>
          <a:prstGeom prst="rect">
            <a:avLst/>
          </a:prstGeom>
        </p:spPr>
      </p:pic>
      <p:pic>
        <p:nvPicPr>
          <p:cNvPr id="9" name="Picture 8">
            <a:extLst>
              <a:ext uri="{FF2B5EF4-FFF2-40B4-BE49-F238E27FC236}">
                <a16:creationId xmlns:a16="http://schemas.microsoft.com/office/drawing/2014/main" id="{0B6A1853-8B24-4737-B2F2-29C13135FC33}"/>
              </a:ext>
            </a:extLst>
          </p:cNvPr>
          <p:cNvPicPr>
            <a:picLocks noChangeAspect="1"/>
          </p:cNvPicPr>
          <p:nvPr/>
        </p:nvPicPr>
        <p:blipFill rotWithShape="1">
          <a:blip r:embed="rId5">
            <a:extLst>
              <a:ext uri="{28A0092B-C50C-407E-A947-70E740481C1C}">
                <a14:useLocalDpi xmlns:a14="http://schemas.microsoft.com/office/drawing/2010/main" val="0"/>
              </a:ext>
            </a:extLst>
          </a:blip>
          <a:srcRect l="66461" r="11530" b="49436"/>
          <a:stretch/>
        </p:blipFill>
        <p:spPr>
          <a:xfrm>
            <a:off x="9505125" y="2765144"/>
            <a:ext cx="2208313" cy="3637847"/>
          </a:xfrm>
          <a:prstGeom prst="rect">
            <a:avLst/>
          </a:prstGeom>
        </p:spPr>
      </p:pic>
      <p:pic>
        <p:nvPicPr>
          <p:cNvPr id="10" name="Picture 9">
            <a:extLst>
              <a:ext uri="{FF2B5EF4-FFF2-40B4-BE49-F238E27FC236}">
                <a16:creationId xmlns:a16="http://schemas.microsoft.com/office/drawing/2014/main" id="{06C4AC98-3FB0-4BE5-AE8E-D4F46FDA82B1}"/>
              </a:ext>
            </a:extLst>
          </p:cNvPr>
          <p:cNvPicPr>
            <a:picLocks noChangeAspect="1"/>
          </p:cNvPicPr>
          <p:nvPr/>
        </p:nvPicPr>
        <p:blipFill rotWithShape="1">
          <a:blip r:embed="rId6">
            <a:extLst>
              <a:ext uri="{28A0092B-C50C-407E-A947-70E740481C1C}">
                <a14:useLocalDpi xmlns:a14="http://schemas.microsoft.com/office/drawing/2010/main" val="0"/>
              </a:ext>
            </a:extLst>
          </a:blip>
          <a:srcRect l="16263" t="33361" r="48963" b="46746"/>
          <a:stretch/>
        </p:blipFill>
        <p:spPr>
          <a:xfrm>
            <a:off x="-95438" y="4621177"/>
            <a:ext cx="4831040" cy="1981675"/>
          </a:xfrm>
          <a:prstGeom prst="rect">
            <a:avLst/>
          </a:prstGeom>
        </p:spPr>
      </p:pic>
      <p:sp>
        <p:nvSpPr>
          <p:cNvPr id="11" name="TextBox 10">
            <a:extLst>
              <a:ext uri="{FF2B5EF4-FFF2-40B4-BE49-F238E27FC236}">
                <a16:creationId xmlns:a16="http://schemas.microsoft.com/office/drawing/2014/main" id="{06781E01-0D88-4168-B16D-5A04697295F6}"/>
              </a:ext>
            </a:extLst>
          </p:cNvPr>
          <p:cNvSpPr txBox="1"/>
          <p:nvPr/>
        </p:nvSpPr>
        <p:spPr>
          <a:xfrm>
            <a:off x="8632122" y="6602852"/>
            <a:ext cx="2993484" cy="194925"/>
          </a:xfrm>
          <a:prstGeom prst="rect">
            <a:avLst/>
          </a:prstGeom>
          <a:noFill/>
        </p:spPr>
        <p:txBody>
          <a:bodyPr wrap="square" rtlCol="0">
            <a:spAutoFit/>
          </a:bodyPr>
          <a:lstStyle/>
          <a:p>
            <a:r>
              <a:rPr lang="en-GB" sz="1000" baseline="30000" dirty="0">
                <a:latin typeface="Verdana" panose="020B0604030504040204" pitchFamily="34" charset="0"/>
                <a:ea typeface="Verdana" panose="020B0604030504040204" pitchFamily="34" charset="0"/>
              </a:rPr>
              <a:t>© Launchpad Publishing Ltd 2018, illustrations © Clive Goodyer</a:t>
            </a:r>
          </a:p>
        </p:txBody>
      </p:sp>
      <p:sp>
        <p:nvSpPr>
          <p:cNvPr id="2" name="Rectangle 1">
            <a:extLst>
              <a:ext uri="{FF2B5EF4-FFF2-40B4-BE49-F238E27FC236}">
                <a16:creationId xmlns:a16="http://schemas.microsoft.com/office/drawing/2014/main" id="{0ED1970C-90DE-4BFC-906A-992F4DBB289C}"/>
              </a:ext>
            </a:extLst>
          </p:cNvPr>
          <p:cNvSpPr/>
          <p:nvPr/>
        </p:nvSpPr>
        <p:spPr>
          <a:xfrm>
            <a:off x="245759" y="6361094"/>
            <a:ext cx="5506636" cy="369332"/>
          </a:xfrm>
          <a:prstGeom prst="rect">
            <a:avLst/>
          </a:prstGeom>
        </p:spPr>
        <p:txBody>
          <a:bodyPr wrap="none">
            <a:spAutoFit/>
          </a:bodyPr>
          <a:lstStyle/>
          <a:p>
            <a:r>
              <a:rPr lang="en-US" b="1" i="1" dirty="0">
                <a:solidFill>
                  <a:srgbClr val="222222"/>
                </a:solidFill>
                <a:latin typeface="Arial" panose="020B0604020202020204" pitchFamily="34" charset="0"/>
              </a:rPr>
              <a:t>Subscribe for your school at </a:t>
            </a:r>
            <a:r>
              <a:rPr lang="en-US" b="1" i="1" dirty="0">
                <a:solidFill>
                  <a:srgbClr val="1155CC"/>
                </a:solidFill>
                <a:latin typeface="Arial" panose="020B0604020202020204" pitchFamily="34" charset="0"/>
                <a:hlinkClick r:id="rId7"/>
              </a:rPr>
              <a:t>whizzpopbang.com</a:t>
            </a:r>
            <a:endParaRPr lang="en-US" b="0" i="0" u="none" strike="noStrike" dirty="0">
              <a:solidFill>
                <a:srgbClr val="222222"/>
              </a:solidFill>
              <a:effectLst/>
              <a:latin typeface="Arial" panose="020B0604020202020204" pitchFamily="34" charset="0"/>
            </a:endParaRPr>
          </a:p>
        </p:txBody>
      </p:sp>
    </p:spTree>
    <p:extLst>
      <p:ext uri="{BB962C8B-B14F-4D97-AF65-F5344CB8AC3E}">
        <p14:creationId xmlns:p14="http://schemas.microsoft.com/office/powerpoint/2010/main" val="1762043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971CCEB-4409-4DA3-971D-F630E3C6DB76}"/>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543" t="-53" b="24385"/>
          <a:stretch/>
        </p:blipFill>
        <p:spPr>
          <a:xfrm>
            <a:off x="1" y="-47484"/>
            <a:ext cx="12191999" cy="6941388"/>
          </a:xfrm>
        </p:spPr>
      </p:pic>
      <p:pic>
        <p:nvPicPr>
          <p:cNvPr id="11" name="Picture 10">
            <a:extLst>
              <a:ext uri="{FF2B5EF4-FFF2-40B4-BE49-F238E27FC236}">
                <a16:creationId xmlns:a16="http://schemas.microsoft.com/office/drawing/2014/main" id="{B3C9FAC6-C1C6-4E12-9F21-9BBBF08A2AA6}"/>
              </a:ext>
            </a:extLst>
          </p:cNvPr>
          <p:cNvPicPr>
            <a:picLocks noChangeAspect="1"/>
          </p:cNvPicPr>
          <p:nvPr/>
        </p:nvPicPr>
        <p:blipFill rotWithShape="1">
          <a:blip r:embed="rId3">
            <a:extLst>
              <a:ext uri="{28A0092B-C50C-407E-A947-70E740481C1C}">
                <a14:useLocalDpi xmlns:a14="http://schemas.microsoft.com/office/drawing/2010/main" val="0"/>
              </a:ext>
            </a:extLst>
          </a:blip>
          <a:srcRect l="6092" t="36873" r="48938" b="37613"/>
          <a:stretch/>
        </p:blipFill>
        <p:spPr>
          <a:xfrm>
            <a:off x="1590076" y="3242916"/>
            <a:ext cx="7674874" cy="3632532"/>
          </a:xfrm>
          <a:prstGeom prst="rect">
            <a:avLst/>
          </a:prstGeom>
        </p:spPr>
      </p:pic>
      <p:pic>
        <p:nvPicPr>
          <p:cNvPr id="7" name="Picture 6">
            <a:extLst>
              <a:ext uri="{FF2B5EF4-FFF2-40B4-BE49-F238E27FC236}">
                <a16:creationId xmlns:a16="http://schemas.microsoft.com/office/drawing/2014/main" id="{2E872EA9-63B4-447A-8629-1672C5094526}"/>
              </a:ext>
            </a:extLst>
          </p:cNvPr>
          <p:cNvPicPr>
            <a:picLocks noChangeAspect="1"/>
          </p:cNvPicPr>
          <p:nvPr/>
        </p:nvPicPr>
        <p:blipFill rotWithShape="1">
          <a:blip r:embed="rId4">
            <a:extLst>
              <a:ext uri="{28A0092B-C50C-407E-A947-70E740481C1C}">
                <a14:useLocalDpi xmlns:a14="http://schemas.microsoft.com/office/drawing/2010/main" val="0"/>
              </a:ext>
            </a:extLst>
          </a:blip>
          <a:srcRect l="13765" r="33594" b="58025"/>
          <a:stretch/>
        </p:blipFill>
        <p:spPr>
          <a:xfrm>
            <a:off x="2974752" y="-696219"/>
            <a:ext cx="8697305" cy="4513071"/>
          </a:xfrm>
          <a:prstGeom prst="rect">
            <a:avLst/>
          </a:prstGeom>
        </p:spPr>
      </p:pic>
      <p:pic>
        <p:nvPicPr>
          <p:cNvPr id="13" name="Picture 12">
            <a:extLst>
              <a:ext uri="{FF2B5EF4-FFF2-40B4-BE49-F238E27FC236}">
                <a16:creationId xmlns:a16="http://schemas.microsoft.com/office/drawing/2014/main" id="{067E8532-08C5-40D2-985B-E7025D80119E}"/>
              </a:ext>
            </a:extLst>
          </p:cNvPr>
          <p:cNvPicPr>
            <a:picLocks noChangeAspect="1"/>
          </p:cNvPicPr>
          <p:nvPr/>
        </p:nvPicPr>
        <p:blipFill rotWithShape="1">
          <a:blip r:embed="rId5">
            <a:extLst>
              <a:ext uri="{28A0092B-C50C-407E-A947-70E740481C1C}">
                <a14:useLocalDpi xmlns:a14="http://schemas.microsoft.com/office/drawing/2010/main" val="0"/>
              </a:ext>
            </a:extLst>
          </a:blip>
          <a:srcRect r="73960" b="62634"/>
          <a:stretch/>
        </p:blipFill>
        <p:spPr>
          <a:xfrm>
            <a:off x="519942" y="-267752"/>
            <a:ext cx="3154555" cy="2945831"/>
          </a:xfrm>
          <a:prstGeom prst="rect">
            <a:avLst/>
          </a:prstGeom>
        </p:spPr>
      </p:pic>
      <p:sp>
        <p:nvSpPr>
          <p:cNvPr id="14" name="TextBox 13">
            <a:extLst>
              <a:ext uri="{FF2B5EF4-FFF2-40B4-BE49-F238E27FC236}">
                <a16:creationId xmlns:a16="http://schemas.microsoft.com/office/drawing/2014/main" id="{321AD145-2F16-4836-B619-CC93A82E29A2}"/>
              </a:ext>
            </a:extLst>
          </p:cNvPr>
          <p:cNvSpPr txBox="1"/>
          <p:nvPr/>
        </p:nvSpPr>
        <p:spPr>
          <a:xfrm>
            <a:off x="1161251" y="212721"/>
            <a:ext cx="1444179" cy="1384995"/>
          </a:xfrm>
          <a:prstGeom prst="rect">
            <a:avLst/>
          </a:prstGeom>
          <a:noFill/>
        </p:spPr>
        <p:txBody>
          <a:bodyPr wrap="square" rtlCol="0">
            <a:spAutoFit/>
          </a:bodyPr>
          <a:lstStyle/>
          <a:p>
            <a:pPr algn="ctr"/>
            <a:r>
              <a:rPr lang="en-GB" sz="2800" dirty="0">
                <a:solidFill>
                  <a:srgbClr val="FFC000"/>
                </a:solidFill>
                <a:latin typeface="Verdana" panose="020B0604030504040204" pitchFamily="34" charset="0"/>
                <a:ea typeface="Verdana" panose="020B0604030504040204" pitchFamily="34" charset="0"/>
              </a:rPr>
              <a:t>Up, up and away!</a:t>
            </a:r>
          </a:p>
        </p:txBody>
      </p:sp>
      <p:sp>
        <p:nvSpPr>
          <p:cNvPr id="15" name="TextBox 14">
            <a:extLst>
              <a:ext uri="{FF2B5EF4-FFF2-40B4-BE49-F238E27FC236}">
                <a16:creationId xmlns:a16="http://schemas.microsoft.com/office/drawing/2014/main" id="{B6B32E86-ECF0-4CA5-A7C8-654376915818}"/>
              </a:ext>
            </a:extLst>
          </p:cNvPr>
          <p:cNvSpPr txBox="1"/>
          <p:nvPr/>
        </p:nvSpPr>
        <p:spPr>
          <a:xfrm>
            <a:off x="659105" y="4407132"/>
            <a:ext cx="1118648" cy="461665"/>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Drag slows it down</a:t>
            </a:r>
          </a:p>
        </p:txBody>
      </p:sp>
      <p:sp>
        <p:nvSpPr>
          <p:cNvPr id="16" name="TextBox 15">
            <a:extLst>
              <a:ext uri="{FF2B5EF4-FFF2-40B4-BE49-F238E27FC236}">
                <a16:creationId xmlns:a16="http://schemas.microsoft.com/office/drawing/2014/main" id="{5089BE6A-2826-4D66-B73D-BEC961A5AF2D}"/>
              </a:ext>
            </a:extLst>
          </p:cNvPr>
          <p:cNvSpPr txBox="1"/>
          <p:nvPr/>
        </p:nvSpPr>
        <p:spPr>
          <a:xfrm>
            <a:off x="2494095" y="5416606"/>
            <a:ext cx="1151183" cy="461665"/>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Gravity pulls it down</a:t>
            </a:r>
          </a:p>
        </p:txBody>
      </p:sp>
      <p:sp>
        <p:nvSpPr>
          <p:cNvPr id="17" name="TextBox 16">
            <a:extLst>
              <a:ext uri="{FF2B5EF4-FFF2-40B4-BE49-F238E27FC236}">
                <a16:creationId xmlns:a16="http://schemas.microsoft.com/office/drawing/2014/main" id="{86322905-947C-4297-A6C0-2FB3E333BCED}"/>
              </a:ext>
            </a:extLst>
          </p:cNvPr>
          <p:cNvSpPr txBox="1"/>
          <p:nvPr/>
        </p:nvSpPr>
        <p:spPr>
          <a:xfrm>
            <a:off x="3735432" y="6216722"/>
            <a:ext cx="1151183" cy="461665"/>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Lift pushes it up</a:t>
            </a:r>
          </a:p>
        </p:txBody>
      </p:sp>
      <p:sp>
        <p:nvSpPr>
          <p:cNvPr id="18" name="TextBox 17">
            <a:extLst>
              <a:ext uri="{FF2B5EF4-FFF2-40B4-BE49-F238E27FC236}">
                <a16:creationId xmlns:a16="http://schemas.microsoft.com/office/drawing/2014/main" id="{0C45062C-EE5C-43E1-97A1-06FBBA31ACF0}"/>
              </a:ext>
            </a:extLst>
          </p:cNvPr>
          <p:cNvSpPr txBox="1"/>
          <p:nvPr/>
        </p:nvSpPr>
        <p:spPr>
          <a:xfrm>
            <a:off x="5520408" y="3304078"/>
            <a:ext cx="1151183" cy="646331"/>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Thrust pushes it forward</a:t>
            </a:r>
          </a:p>
        </p:txBody>
      </p:sp>
      <p:sp>
        <p:nvSpPr>
          <p:cNvPr id="19" name="TextBox 18">
            <a:extLst>
              <a:ext uri="{FF2B5EF4-FFF2-40B4-BE49-F238E27FC236}">
                <a16:creationId xmlns:a16="http://schemas.microsoft.com/office/drawing/2014/main" id="{19C679A3-99FF-4460-BFCD-C1EF1C6EEF7C}"/>
              </a:ext>
            </a:extLst>
          </p:cNvPr>
          <p:cNvSpPr txBox="1"/>
          <p:nvPr/>
        </p:nvSpPr>
        <p:spPr>
          <a:xfrm>
            <a:off x="2748498" y="4083966"/>
            <a:ext cx="2138117" cy="646331"/>
          </a:xfrm>
          <a:prstGeom prst="rect">
            <a:avLst/>
          </a:prstGeom>
          <a:noFill/>
        </p:spPr>
        <p:txBody>
          <a:bodyPr wrap="square" rtlCol="0">
            <a:spAutoFit/>
          </a:bodyPr>
          <a:lstStyle/>
          <a:p>
            <a:pPr algn="ctr"/>
            <a:r>
              <a:rPr lang="en-GB" sz="1200" b="1" dirty="0">
                <a:solidFill>
                  <a:srgbClr val="FF0000"/>
                </a:solidFill>
                <a:latin typeface="Verdana" panose="020B0604030504040204" pitchFamily="34" charset="0"/>
                <a:ea typeface="Verdana" panose="020B0604030504040204" pitchFamily="34" charset="0"/>
              </a:rPr>
              <a:t>Four forces</a:t>
            </a:r>
            <a:r>
              <a:rPr lang="en-GB" sz="1200" dirty="0">
                <a:solidFill>
                  <a:srgbClr val="FF0000"/>
                </a:solidFill>
                <a:latin typeface="Verdana" panose="020B0604030504040204" pitchFamily="34" charset="0"/>
                <a:ea typeface="Verdana" panose="020B0604030504040204" pitchFamily="34" charset="0"/>
              </a:rPr>
              <a:t> affect any flying plane, bird or custard pie…</a:t>
            </a:r>
          </a:p>
        </p:txBody>
      </p:sp>
      <p:sp>
        <p:nvSpPr>
          <p:cNvPr id="21" name="TextBox 20">
            <a:extLst>
              <a:ext uri="{FF2B5EF4-FFF2-40B4-BE49-F238E27FC236}">
                <a16:creationId xmlns:a16="http://schemas.microsoft.com/office/drawing/2014/main" id="{DF1C4A71-B420-4473-A026-14A295E369CA}"/>
              </a:ext>
            </a:extLst>
          </p:cNvPr>
          <p:cNvSpPr txBox="1"/>
          <p:nvPr/>
        </p:nvSpPr>
        <p:spPr>
          <a:xfrm>
            <a:off x="6569342" y="4240810"/>
            <a:ext cx="2265563" cy="1754326"/>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These pairs of forces </a:t>
            </a:r>
            <a:br>
              <a:rPr lang="en-GB" sz="1200" dirty="0">
                <a:solidFill>
                  <a:srgbClr val="FF0000"/>
                </a:solidFill>
                <a:latin typeface="Verdana" panose="020B0604030504040204" pitchFamily="34" charset="0"/>
                <a:ea typeface="Verdana" panose="020B0604030504040204" pitchFamily="34" charset="0"/>
              </a:rPr>
            </a:br>
            <a:r>
              <a:rPr lang="en-GB" sz="1200" dirty="0">
                <a:solidFill>
                  <a:srgbClr val="FF0000"/>
                </a:solidFill>
                <a:latin typeface="Verdana" panose="020B0604030504040204" pitchFamily="34" charset="0"/>
                <a:ea typeface="Verdana" panose="020B0604030504040204" pitchFamily="34" charset="0"/>
              </a:rPr>
              <a:t>work against each other. Drag acts against thrust and gravity acts against lift. Your magnificent </a:t>
            </a:r>
            <a:br>
              <a:rPr lang="en-GB" sz="1200" dirty="0">
                <a:solidFill>
                  <a:srgbClr val="FF0000"/>
                </a:solidFill>
                <a:latin typeface="Verdana" panose="020B0604030504040204" pitchFamily="34" charset="0"/>
                <a:ea typeface="Verdana" panose="020B0604030504040204" pitchFamily="34" charset="0"/>
              </a:rPr>
            </a:br>
            <a:r>
              <a:rPr lang="en-GB" sz="1200" dirty="0">
                <a:solidFill>
                  <a:srgbClr val="FF0000"/>
                </a:solidFill>
                <a:latin typeface="Verdana" panose="020B0604030504040204" pitchFamily="34" charset="0"/>
                <a:ea typeface="Verdana" panose="020B0604030504040204" pitchFamily="34" charset="0"/>
              </a:rPr>
              <a:t>flying machine will fly if</a:t>
            </a:r>
            <a:br>
              <a:rPr lang="en-GB" sz="1200" dirty="0">
                <a:solidFill>
                  <a:srgbClr val="FF0000"/>
                </a:solidFill>
                <a:latin typeface="Verdana" panose="020B0604030504040204" pitchFamily="34" charset="0"/>
                <a:ea typeface="Verdana" panose="020B0604030504040204" pitchFamily="34" charset="0"/>
              </a:rPr>
            </a:br>
            <a:r>
              <a:rPr lang="en-GB" sz="1200" dirty="0">
                <a:solidFill>
                  <a:srgbClr val="FF0000"/>
                </a:solidFill>
                <a:latin typeface="Verdana" panose="020B0604030504040204" pitchFamily="34" charset="0"/>
                <a:ea typeface="Verdana" panose="020B0604030504040204" pitchFamily="34" charset="0"/>
              </a:rPr>
              <a:t> it has enough thrust and lift to overcome drag </a:t>
            </a:r>
            <a:br>
              <a:rPr lang="en-GB" sz="1200" dirty="0">
                <a:solidFill>
                  <a:srgbClr val="FF0000"/>
                </a:solidFill>
                <a:latin typeface="Verdana" panose="020B0604030504040204" pitchFamily="34" charset="0"/>
                <a:ea typeface="Verdana" panose="020B0604030504040204" pitchFamily="34" charset="0"/>
              </a:rPr>
            </a:br>
            <a:r>
              <a:rPr lang="en-GB" sz="1200" dirty="0">
                <a:solidFill>
                  <a:srgbClr val="FF0000"/>
                </a:solidFill>
                <a:latin typeface="Verdana" panose="020B0604030504040204" pitchFamily="34" charset="0"/>
                <a:ea typeface="Verdana" panose="020B0604030504040204" pitchFamily="34" charset="0"/>
              </a:rPr>
              <a:t>and gravity.</a:t>
            </a:r>
          </a:p>
        </p:txBody>
      </p:sp>
      <p:sp>
        <p:nvSpPr>
          <p:cNvPr id="22" name="TextBox 21">
            <a:extLst>
              <a:ext uri="{FF2B5EF4-FFF2-40B4-BE49-F238E27FC236}">
                <a16:creationId xmlns:a16="http://schemas.microsoft.com/office/drawing/2014/main" id="{E8C6C5EA-5927-47B2-9423-84C0D78985F1}"/>
              </a:ext>
            </a:extLst>
          </p:cNvPr>
          <p:cNvSpPr txBox="1"/>
          <p:nvPr/>
        </p:nvSpPr>
        <p:spPr>
          <a:xfrm rot="557933">
            <a:off x="4055442" y="380419"/>
            <a:ext cx="4175758" cy="523220"/>
          </a:xfrm>
          <a:prstGeom prst="rect">
            <a:avLst/>
          </a:prstGeom>
          <a:noFill/>
        </p:spPr>
        <p:txBody>
          <a:bodyPr wrap="square" rtlCol="0">
            <a:spAutoFit/>
          </a:bodyPr>
          <a:lstStyle/>
          <a:p>
            <a:pPr algn="ctr"/>
            <a:r>
              <a:rPr lang="en-GB" sz="1400" dirty="0">
                <a:solidFill>
                  <a:srgbClr val="FF0000"/>
                </a:solidFill>
                <a:latin typeface="Verdana" panose="020B0604030504040204" pitchFamily="34" charset="0"/>
                <a:ea typeface="Verdana" panose="020B0604030504040204" pitchFamily="34" charset="0"/>
              </a:rPr>
              <a:t>Welcome to the Whizz Pop Bang Flying Club! Fasten seatbelts and chocks away!</a:t>
            </a:r>
          </a:p>
        </p:txBody>
      </p:sp>
      <p:sp>
        <p:nvSpPr>
          <p:cNvPr id="23" name="Speech Bubble: Oval 22">
            <a:extLst>
              <a:ext uri="{FF2B5EF4-FFF2-40B4-BE49-F238E27FC236}">
                <a16:creationId xmlns:a16="http://schemas.microsoft.com/office/drawing/2014/main" id="{70E3FDD1-8420-48C9-82B9-DA1B643A3E28}"/>
              </a:ext>
            </a:extLst>
          </p:cNvPr>
          <p:cNvSpPr/>
          <p:nvPr/>
        </p:nvSpPr>
        <p:spPr>
          <a:xfrm>
            <a:off x="4216890" y="1309621"/>
            <a:ext cx="2127899" cy="1138636"/>
          </a:xfrm>
          <a:prstGeom prst="wedgeEllipseCallout">
            <a:avLst>
              <a:gd name="adj1" fmla="val 75393"/>
              <a:gd name="adj2" fmla="val -17571"/>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dirty="0">
                <a:solidFill>
                  <a:srgbClr val="FF0000"/>
                </a:solidFill>
                <a:latin typeface="Verdana" panose="020B0604030504040204" pitchFamily="34" charset="0"/>
                <a:ea typeface="Verdana" panose="020B0604030504040204" pitchFamily="34" charset="0"/>
              </a:rPr>
              <a:t>Wrong chocs! Chocks are the wedges placed under the wheels of old planes to stop them moving. </a:t>
            </a:r>
          </a:p>
        </p:txBody>
      </p:sp>
      <p:sp>
        <p:nvSpPr>
          <p:cNvPr id="24" name="TextBox 23">
            <a:extLst>
              <a:ext uri="{FF2B5EF4-FFF2-40B4-BE49-F238E27FC236}">
                <a16:creationId xmlns:a16="http://schemas.microsoft.com/office/drawing/2014/main" id="{A7EC5C50-542C-4314-9630-D86B87A9EE39}"/>
              </a:ext>
            </a:extLst>
          </p:cNvPr>
          <p:cNvSpPr txBox="1"/>
          <p:nvPr/>
        </p:nvSpPr>
        <p:spPr>
          <a:xfrm>
            <a:off x="9526" y="3193604"/>
            <a:ext cx="2381250" cy="461665"/>
          </a:xfrm>
          <a:prstGeom prst="rect">
            <a:avLst/>
          </a:prstGeom>
          <a:noFill/>
        </p:spPr>
        <p:txBody>
          <a:bodyPr wrap="square" rtlCol="0">
            <a:spAutoFit/>
          </a:bodyPr>
          <a:lstStyle/>
          <a:p>
            <a:pPr algn="ctr"/>
            <a:r>
              <a:rPr lang="en-GB" sz="1100" b="1" dirty="0">
                <a:solidFill>
                  <a:schemeClr val="accent1"/>
                </a:solidFill>
                <a:latin typeface="Verdana" panose="020B0604030504040204" pitchFamily="34" charset="0"/>
                <a:ea typeface="Verdana" panose="020B0604030504040204" pitchFamily="34" charset="0"/>
              </a:rPr>
              <a:t>FLYING LESSON 1:</a:t>
            </a:r>
          </a:p>
          <a:p>
            <a:pPr algn="ctr"/>
            <a:r>
              <a:rPr lang="en-GB" sz="200" b="1" dirty="0">
                <a:solidFill>
                  <a:schemeClr val="accent1"/>
                </a:solidFill>
                <a:latin typeface="Verdana" panose="020B0604030504040204" pitchFamily="34" charset="0"/>
                <a:ea typeface="Verdana" panose="020B0604030504040204" pitchFamily="34" charset="0"/>
              </a:rPr>
              <a:t> </a:t>
            </a:r>
            <a:br>
              <a:rPr lang="en-GB" sz="1100" b="1" dirty="0">
                <a:solidFill>
                  <a:schemeClr val="accent1"/>
                </a:solidFill>
                <a:latin typeface="Verdana" panose="020B0604030504040204" pitchFamily="34" charset="0"/>
                <a:ea typeface="Verdana" panose="020B0604030504040204" pitchFamily="34" charset="0"/>
              </a:rPr>
            </a:br>
            <a:r>
              <a:rPr lang="en-GB" sz="1100" b="1" dirty="0">
                <a:solidFill>
                  <a:schemeClr val="accent1"/>
                </a:solidFill>
                <a:latin typeface="Verdana" panose="020B0604030504040204" pitchFamily="34" charset="0"/>
                <a:ea typeface="Verdana" panose="020B0604030504040204" pitchFamily="34" charset="0"/>
              </a:rPr>
              <a:t>What makes something fly?</a:t>
            </a:r>
          </a:p>
        </p:txBody>
      </p:sp>
      <p:sp>
        <p:nvSpPr>
          <p:cNvPr id="25" name="TextBox 24">
            <a:extLst>
              <a:ext uri="{FF2B5EF4-FFF2-40B4-BE49-F238E27FC236}">
                <a16:creationId xmlns:a16="http://schemas.microsoft.com/office/drawing/2014/main" id="{AD28F8B4-232B-40D8-B44D-3BA884AD3823}"/>
              </a:ext>
            </a:extLst>
          </p:cNvPr>
          <p:cNvSpPr txBox="1"/>
          <p:nvPr/>
        </p:nvSpPr>
        <p:spPr>
          <a:xfrm>
            <a:off x="113725" y="5189427"/>
            <a:ext cx="2380370" cy="1492716"/>
          </a:xfrm>
          <a:prstGeom prst="rect">
            <a:avLst/>
          </a:prstGeom>
          <a:solidFill>
            <a:srgbClr val="119F9C"/>
          </a:solidFill>
          <a:ln w="47625">
            <a:solidFill>
              <a:schemeClr val="bg1"/>
            </a:solidFill>
          </a:ln>
          <a:effectLst/>
        </p:spPr>
        <p:txBody>
          <a:bodyPr wrap="square" rtlCol="0">
            <a:spAutoFit/>
          </a:bodyPr>
          <a:lstStyle/>
          <a:p>
            <a:pPr algn="ctr"/>
            <a:r>
              <a:rPr lang="en-GB" sz="1300" dirty="0">
                <a:solidFill>
                  <a:schemeClr val="bg1"/>
                </a:solidFill>
                <a:latin typeface="Verdana" panose="020B0604030504040204" pitchFamily="34" charset="0"/>
                <a:ea typeface="Verdana" panose="020B0604030504040204" pitchFamily="34" charset="0"/>
              </a:rPr>
              <a:t>Drag, or air resistance, is a form of friction that slows down objects moving through the air. Gravity makes unsupported objects fall towards the Earth.</a:t>
            </a:r>
          </a:p>
        </p:txBody>
      </p:sp>
    </p:spTree>
    <p:extLst>
      <p:ext uri="{BB962C8B-B14F-4D97-AF65-F5344CB8AC3E}">
        <p14:creationId xmlns:p14="http://schemas.microsoft.com/office/powerpoint/2010/main" val="3298162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22" grpId="0"/>
      <p:bldP spid="23" grpId="0" build="allAtOnce" animBg="1"/>
      <p:bldP spid="24" grpId="0"/>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A48782-BBC3-40A8-BD56-CC0938709E4F}"/>
              </a:ext>
            </a:extLst>
          </p:cNvPr>
          <p:cNvPicPr>
            <a:picLocks noChangeAspect="1"/>
          </p:cNvPicPr>
          <p:nvPr/>
        </p:nvPicPr>
        <p:blipFill rotWithShape="1">
          <a:blip r:embed="rId2">
            <a:extLst>
              <a:ext uri="{28A0092B-C50C-407E-A947-70E740481C1C}">
                <a14:useLocalDpi xmlns:a14="http://schemas.microsoft.com/office/drawing/2010/main" val="0"/>
              </a:ext>
            </a:extLst>
          </a:blip>
          <a:srcRect l="29072" t="614" r="1153" b="44649"/>
          <a:stretch/>
        </p:blipFill>
        <p:spPr>
          <a:xfrm>
            <a:off x="-1" y="-1"/>
            <a:ext cx="12192001" cy="6858001"/>
          </a:xfrm>
          <a:prstGeom prst="rect">
            <a:avLst/>
          </a:prstGeom>
        </p:spPr>
      </p:pic>
      <p:pic>
        <p:nvPicPr>
          <p:cNvPr id="6" name="Content Placeholder 5">
            <a:extLst>
              <a:ext uri="{FF2B5EF4-FFF2-40B4-BE49-F238E27FC236}">
                <a16:creationId xmlns:a16="http://schemas.microsoft.com/office/drawing/2014/main" id="{04D47579-1843-49FF-8423-A2BF4EE567B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0865" r="32630" b="55272"/>
          <a:stretch/>
        </p:blipFill>
        <p:spPr>
          <a:xfrm>
            <a:off x="-550472" y="371475"/>
            <a:ext cx="7450943" cy="4229100"/>
          </a:xfrm>
        </p:spPr>
      </p:pic>
      <p:sp>
        <p:nvSpPr>
          <p:cNvPr id="7" name="TextBox 6">
            <a:extLst>
              <a:ext uri="{FF2B5EF4-FFF2-40B4-BE49-F238E27FC236}">
                <a16:creationId xmlns:a16="http://schemas.microsoft.com/office/drawing/2014/main" id="{243A09D0-EBBC-4163-9C0C-8C8BA8518649}"/>
              </a:ext>
            </a:extLst>
          </p:cNvPr>
          <p:cNvSpPr txBox="1"/>
          <p:nvPr/>
        </p:nvSpPr>
        <p:spPr>
          <a:xfrm>
            <a:off x="4368799" y="536575"/>
            <a:ext cx="2879725" cy="584775"/>
          </a:xfrm>
          <a:prstGeom prst="rect">
            <a:avLst/>
          </a:prstGeom>
          <a:noFill/>
        </p:spPr>
        <p:txBody>
          <a:bodyPr wrap="square" rtlCol="0">
            <a:spAutoFit/>
          </a:bodyPr>
          <a:lstStyle/>
          <a:p>
            <a:pPr algn="ctr"/>
            <a:r>
              <a:rPr lang="en-GB" sz="1600" dirty="0">
                <a:solidFill>
                  <a:schemeClr val="accent1"/>
                </a:solidFill>
                <a:latin typeface="Verdana" panose="020B0604030504040204" pitchFamily="34" charset="0"/>
                <a:ea typeface="Verdana" panose="020B0604030504040204" pitchFamily="34" charset="0"/>
              </a:rPr>
              <a:t>FLYING LESSON 2:</a:t>
            </a:r>
          </a:p>
          <a:p>
            <a:pPr algn="ctr"/>
            <a:r>
              <a:rPr lang="en-GB" sz="1600" dirty="0">
                <a:solidFill>
                  <a:schemeClr val="accent1"/>
                </a:solidFill>
                <a:latin typeface="Verdana" panose="020B0604030504040204" pitchFamily="34" charset="0"/>
                <a:ea typeface="Verdana" panose="020B0604030504040204" pitchFamily="34" charset="0"/>
              </a:rPr>
              <a:t>Producing thrust and lift</a:t>
            </a:r>
          </a:p>
        </p:txBody>
      </p:sp>
      <p:pic>
        <p:nvPicPr>
          <p:cNvPr id="22" name="Picture 21">
            <a:extLst>
              <a:ext uri="{FF2B5EF4-FFF2-40B4-BE49-F238E27FC236}">
                <a16:creationId xmlns:a16="http://schemas.microsoft.com/office/drawing/2014/main" id="{C9E60B3F-6C2A-460D-A936-448FC9FC38B2}"/>
              </a:ext>
            </a:extLst>
          </p:cNvPr>
          <p:cNvPicPr>
            <a:picLocks noChangeAspect="1"/>
          </p:cNvPicPr>
          <p:nvPr/>
        </p:nvPicPr>
        <p:blipFill rotWithShape="1">
          <a:blip r:embed="rId4">
            <a:extLst>
              <a:ext uri="{28A0092B-C50C-407E-A947-70E740481C1C}">
                <a14:useLocalDpi xmlns:a14="http://schemas.microsoft.com/office/drawing/2010/main" val="0"/>
              </a:ext>
            </a:extLst>
          </a:blip>
          <a:srcRect l="50000" t="24175" r="26696" b="38333"/>
          <a:stretch/>
        </p:blipFill>
        <p:spPr>
          <a:xfrm>
            <a:off x="3830841" y="2569875"/>
            <a:ext cx="3779634" cy="4360139"/>
          </a:xfrm>
          <a:prstGeom prst="rect">
            <a:avLst/>
          </a:prstGeom>
        </p:spPr>
      </p:pic>
      <p:sp>
        <p:nvSpPr>
          <p:cNvPr id="23" name="TextBox 22">
            <a:extLst>
              <a:ext uri="{FF2B5EF4-FFF2-40B4-BE49-F238E27FC236}">
                <a16:creationId xmlns:a16="http://schemas.microsoft.com/office/drawing/2014/main" id="{FCDCD5BC-D8FE-4387-937E-291784D88F91}"/>
              </a:ext>
            </a:extLst>
          </p:cNvPr>
          <p:cNvSpPr txBox="1"/>
          <p:nvPr/>
        </p:nvSpPr>
        <p:spPr>
          <a:xfrm>
            <a:off x="4838700" y="3275727"/>
            <a:ext cx="2162175" cy="830997"/>
          </a:xfrm>
          <a:prstGeom prst="rect">
            <a:avLst/>
          </a:prstGeom>
          <a:noFill/>
        </p:spPr>
        <p:txBody>
          <a:bodyPr wrap="square" rtlCol="0">
            <a:spAutoFit/>
          </a:bodyPr>
          <a:lstStyle/>
          <a:p>
            <a:pPr algn="ctr"/>
            <a:r>
              <a:rPr lang="en-GB" sz="1200" dirty="0">
                <a:solidFill>
                  <a:schemeClr val="bg1"/>
                </a:solidFill>
                <a:latin typeface="Verdana" panose="020B0604030504040204" pitchFamily="34" charset="0"/>
                <a:ea typeface="Verdana" panose="020B0604030504040204" pitchFamily="34" charset="0"/>
              </a:rPr>
              <a:t>Newton’s third law of motion – for every action there is an equal and opposite reaction…</a:t>
            </a:r>
          </a:p>
        </p:txBody>
      </p:sp>
      <p:grpSp>
        <p:nvGrpSpPr>
          <p:cNvPr id="5" name="Group 4">
            <a:extLst>
              <a:ext uri="{FF2B5EF4-FFF2-40B4-BE49-F238E27FC236}">
                <a16:creationId xmlns:a16="http://schemas.microsoft.com/office/drawing/2014/main" id="{06D3448C-3E7E-4B91-96DB-855D555E2AF0}"/>
              </a:ext>
            </a:extLst>
          </p:cNvPr>
          <p:cNvGrpSpPr/>
          <p:nvPr/>
        </p:nvGrpSpPr>
        <p:grpSpPr>
          <a:xfrm>
            <a:off x="6105524" y="2569875"/>
            <a:ext cx="2061771" cy="759465"/>
            <a:chOff x="6105524" y="2569875"/>
            <a:chExt cx="2061771" cy="759465"/>
          </a:xfrm>
        </p:grpSpPr>
        <p:cxnSp>
          <p:nvCxnSpPr>
            <p:cNvPr id="15" name="Straight Arrow Connector 14">
              <a:extLst>
                <a:ext uri="{FF2B5EF4-FFF2-40B4-BE49-F238E27FC236}">
                  <a16:creationId xmlns:a16="http://schemas.microsoft.com/office/drawing/2014/main" id="{BC06F431-98DB-4690-B6C8-0DBFFC35C74C}"/>
                </a:ext>
              </a:extLst>
            </p:cNvPr>
            <p:cNvCxnSpPr>
              <a:cxnSpLocks/>
            </p:cNvCxnSpPr>
            <p:nvPr/>
          </p:nvCxnSpPr>
          <p:spPr>
            <a:xfrm flipH="1">
              <a:off x="6105524" y="2924240"/>
              <a:ext cx="664819" cy="405100"/>
            </a:xfrm>
            <a:prstGeom prst="straightConnector1">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AA90B230-D7C8-4CC8-AE5D-83D7907F70C7}"/>
                </a:ext>
              </a:extLst>
            </p:cNvPr>
            <p:cNvSpPr txBox="1"/>
            <p:nvPr/>
          </p:nvSpPr>
          <p:spPr>
            <a:xfrm>
              <a:off x="6770343" y="2569875"/>
              <a:ext cx="1396952" cy="600164"/>
            </a:xfrm>
            <a:prstGeom prst="rect">
              <a:avLst/>
            </a:prstGeom>
            <a:noFill/>
          </p:spPr>
          <p:txBody>
            <a:bodyPr wrap="square" rtlCol="0">
              <a:spAutoFit/>
            </a:bodyPr>
            <a:lstStyle/>
            <a:p>
              <a:pPr algn="ctr"/>
              <a:r>
                <a:rPr lang="en-GB" sz="1100" dirty="0">
                  <a:latin typeface="Verdana" panose="020B0604030504040204" pitchFamily="34" charset="0"/>
                  <a:ea typeface="Verdana" panose="020B0604030504040204" pitchFamily="34" charset="0"/>
                </a:rPr>
                <a:t>And you’ll need to know this vital science secret…</a:t>
              </a:r>
            </a:p>
          </p:txBody>
        </p:sp>
      </p:grpSp>
      <p:grpSp>
        <p:nvGrpSpPr>
          <p:cNvPr id="3" name="Group 2">
            <a:extLst>
              <a:ext uri="{FF2B5EF4-FFF2-40B4-BE49-F238E27FC236}">
                <a16:creationId xmlns:a16="http://schemas.microsoft.com/office/drawing/2014/main" id="{864215BC-BD22-4885-99FB-5958352A1D46}"/>
              </a:ext>
            </a:extLst>
          </p:cNvPr>
          <p:cNvGrpSpPr/>
          <p:nvPr/>
        </p:nvGrpSpPr>
        <p:grpSpPr>
          <a:xfrm>
            <a:off x="6228187" y="1657926"/>
            <a:ext cx="2106188" cy="430887"/>
            <a:chOff x="6228187" y="1657926"/>
            <a:chExt cx="2106188" cy="430887"/>
          </a:xfrm>
        </p:grpSpPr>
        <p:cxnSp>
          <p:nvCxnSpPr>
            <p:cNvPr id="14" name="Straight Arrow Connector 13">
              <a:extLst>
                <a:ext uri="{FF2B5EF4-FFF2-40B4-BE49-F238E27FC236}">
                  <a16:creationId xmlns:a16="http://schemas.microsoft.com/office/drawing/2014/main" id="{37D8ABCC-B58C-4D46-BF1C-997AC2E991E4}"/>
                </a:ext>
              </a:extLst>
            </p:cNvPr>
            <p:cNvCxnSpPr>
              <a:cxnSpLocks/>
            </p:cNvCxnSpPr>
            <p:nvPr/>
          </p:nvCxnSpPr>
          <p:spPr>
            <a:xfrm flipH="1">
              <a:off x="6228187" y="1933575"/>
              <a:ext cx="772688" cy="95538"/>
            </a:xfrm>
            <a:prstGeom prst="straightConnector1">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4D788DB-FFBA-4EF6-9D6B-3647C2D20345}"/>
                </a:ext>
              </a:extLst>
            </p:cNvPr>
            <p:cNvSpPr txBox="1"/>
            <p:nvPr/>
          </p:nvSpPr>
          <p:spPr>
            <a:xfrm>
              <a:off x="7105650" y="1657926"/>
              <a:ext cx="1228725" cy="430887"/>
            </a:xfrm>
            <a:prstGeom prst="rect">
              <a:avLst/>
            </a:prstGeom>
            <a:noFill/>
          </p:spPr>
          <p:txBody>
            <a:bodyPr wrap="square" rtlCol="0">
              <a:spAutoFit/>
            </a:bodyPr>
            <a:lstStyle/>
            <a:p>
              <a:r>
                <a:rPr lang="en-GB" sz="1100" dirty="0">
                  <a:latin typeface="Verdana" panose="020B0604030504040204" pitchFamily="34" charset="0"/>
                  <a:ea typeface="Verdana" panose="020B0604030504040204" pitchFamily="34" charset="0"/>
                </a:rPr>
                <a:t>And a pair of these…</a:t>
              </a:r>
            </a:p>
          </p:txBody>
        </p:sp>
      </p:grpSp>
      <p:grpSp>
        <p:nvGrpSpPr>
          <p:cNvPr id="2" name="Group 1">
            <a:extLst>
              <a:ext uri="{FF2B5EF4-FFF2-40B4-BE49-F238E27FC236}">
                <a16:creationId xmlns:a16="http://schemas.microsoft.com/office/drawing/2014/main" id="{6D144BDF-9EA0-41CA-90FC-111ADA8A0E5A}"/>
              </a:ext>
            </a:extLst>
          </p:cNvPr>
          <p:cNvGrpSpPr/>
          <p:nvPr/>
        </p:nvGrpSpPr>
        <p:grpSpPr>
          <a:xfrm>
            <a:off x="5086351" y="1294598"/>
            <a:ext cx="2162173" cy="1105702"/>
            <a:chOff x="5086351" y="1294598"/>
            <a:chExt cx="2162173" cy="1105702"/>
          </a:xfrm>
        </p:grpSpPr>
        <p:cxnSp>
          <p:nvCxnSpPr>
            <p:cNvPr id="9" name="Straight Arrow Connector 8">
              <a:extLst>
                <a:ext uri="{FF2B5EF4-FFF2-40B4-BE49-F238E27FC236}">
                  <a16:creationId xmlns:a16="http://schemas.microsoft.com/office/drawing/2014/main" id="{4FE2E157-0184-4F66-978F-F32A0DF6EC57}"/>
                </a:ext>
              </a:extLst>
            </p:cNvPr>
            <p:cNvCxnSpPr>
              <a:cxnSpLocks/>
            </p:cNvCxnSpPr>
            <p:nvPr/>
          </p:nvCxnSpPr>
          <p:spPr>
            <a:xfrm flipH="1">
              <a:off x="5086351" y="1657926"/>
              <a:ext cx="1009648" cy="742374"/>
            </a:xfrm>
            <a:prstGeom prst="straightConnector1">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36E6F47-46FF-4FD2-8168-F310C67AFF79}"/>
                </a:ext>
              </a:extLst>
            </p:cNvPr>
            <p:cNvSpPr txBox="1"/>
            <p:nvPr/>
          </p:nvSpPr>
          <p:spPr>
            <a:xfrm>
              <a:off x="6019799" y="1294598"/>
              <a:ext cx="1228725" cy="430887"/>
            </a:xfrm>
            <a:prstGeom prst="rect">
              <a:avLst/>
            </a:prstGeom>
            <a:noFill/>
          </p:spPr>
          <p:txBody>
            <a:bodyPr wrap="square" rtlCol="0">
              <a:spAutoFit/>
            </a:bodyPr>
            <a:lstStyle/>
            <a:p>
              <a:pPr algn="ctr"/>
              <a:r>
                <a:rPr lang="en-GB" sz="1100" dirty="0">
                  <a:latin typeface="Verdana" panose="020B0604030504040204" pitchFamily="34" charset="0"/>
                  <a:ea typeface="Verdana" panose="020B0604030504040204" pitchFamily="34" charset="0"/>
                </a:rPr>
                <a:t>You’ll need one of these…</a:t>
              </a:r>
            </a:p>
          </p:txBody>
        </p:sp>
      </p:grpSp>
      <p:pic>
        <p:nvPicPr>
          <p:cNvPr id="29" name="Picture 28">
            <a:extLst>
              <a:ext uri="{FF2B5EF4-FFF2-40B4-BE49-F238E27FC236}">
                <a16:creationId xmlns:a16="http://schemas.microsoft.com/office/drawing/2014/main" id="{DEC3BA69-F465-4EED-82EB-9BF2DD9B71FD}"/>
              </a:ext>
            </a:extLst>
          </p:cNvPr>
          <p:cNvPicPr>
            <a:picLocks noChangeAspect="1"/>
          </p:cNvPicPr>
          <p:nvPr/>
        </p:nvPicPr>
        <p:blipFill rotWithShape="1">
          <a:blip r:embed="rId5">
            <a:extLst>
              <a:ext uri="{28A0092B-C50C-407E-A947-70E740481C1C}">
                <a14:useLocalDpi xmlns:a14="http://schemas.microsoft.com/office/drawing/2010/main" val="0"/>
              </a:ext>
            </a:extLst>
          </a:blip>
          <a:srcRect l="72705" t="35000" r="6328" b="37917"/>
          <a:stretch/>
        </p:blipFill>
        <p:spPr>
          <a:xfrm>
            <a:off x="7565290" y="3093303"/>
            <a:ext cx="3577219" cy="3313281"/>
          </a:xfrm>
          <a:prstGeom prst="rect">
            <a:avLst/>
          </a:prstGeom>
        </p:spPr>
      </p:pic>
      <p:sp>
        <p:nvSpPr>
          <p:cNvPr id="30" name="TextBox 29">
            <a:extLst>
              <a:ext uri="{FF2B5EF4-FFF2-40B4-BE49-F238E27FC236}">
                <a16:creationId xmlns:a16="http://schemas.microsoft.com/office/drawing/2014/main" id="{77A0E228-A628-4541-8463-ABE76FD6D405}"/>
              </a:ext>
            </a:extLst>
          </p:cNvPr>
          <p:cNvSpPr txBox="1"/>
          <p:nvPr/>
        </p:nvSpPr>
        <p:spPr>
          <a:xfrm>
            <a:off x="8334375" y="4242111"/>
            <a:ext cx="1950185" cy="1015663"/>
          </a:xfrm>
          <a:prstGeom prst="rect">
            <a:avLst/>
          </a:prstGeom>
          <a:noFill/>
        </p:spPr>
        <p:txBody>
          <a:bodyPr wrap="square" rtlCol="0">
            <a:spAutoFit/>
          </a:bodyPr>
          <a:lstStyle/>
          <a:p>
            <a:pPr algn="ctr"/>
            <a:r>
              <a:rPr lang="en-GB" sz="2000" dirty="0">
                <a:solidFill>
                  <a:schemeClr val="accent1"/>
                </a:solidFill>
              </a:rPr>
              <a:t>HOW A PROPELLER WORKS</a:t>
            </a:r>
          </a:p>
        </p:txBody>
      </p:sp>
      <p:cxnSp>
        <p:nvCxnSpPr>
          <p:cNvPr id="32" name="Straight Arrow Connector 31">
            <a:extLst>
              <a:ext uri="{FF2B5EF4-FFF2-40B4-BE49-F238E27FC236}">
                <a16:creationId xmlns:a16="http://schemas.microsoft.com/office/drawing/2014/main" id="{7FC6916E-EC85-4864-B46C-AAAB189F92F5}"/>
              </a:ext>
            </a:extLst>
          </p:cNvPr>
          <p:cNvCxnSpPr>
            <a:cxnSpLocks/>
          </p:cNvCxnSpPr>
          <p:nvPr/>
        </p:nvCxnSpPr>
        <p:spPr>
          <a:xfrm flipV="1">
            <a:off x="10487025" y="5324476"/>
            <a:ext cx="0" cy="457199"/>
          </a:xfrm>
          <a:prstGeom prst="straightConnector1">
            <a:avLst/>
          </a:prstGeom>
          <a:ln w="476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C718203-A902-4770-AD06-789122D9338B}"/>
              </a:ext>
            </a:extLst>
          </p:cNvPr>
          <p:cNvCxnSpPr>
            <a:cxnSpLocks/>
          </p:cNvCxnSpPr>
          <p:nvPr/>
        </p:nvCxnSpPr>
        <p:spPr>
          <a:xfrm flipH="1" flipV="1">
            <a:off x="10812506" y="5014887"/>
            <a:ext cx="429144" cy="309588"/>
          </a:xfrm>
          <a:prstGeom prst="straightConnector1">
            <a:avLst/>
          </a:prstGeom>
          <a:ln w="476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78963BCD-56FE-44D2-8984-D4D793FAED81}"/>
              </a:ext>
            </a:extLst>
          </p:cNvPr>
          <p:cNvSpPr txBox="1"/>
          <p:nvPr/>
        </p:nvSpPr>
        <p:spPr>
          <a:xfrm>
            <a:off x="10210799" y="5781675"/>
            <a:ext cx="1312467" cy="523220"/>
          </a:xfrm>
          <a:prstGeom prst="rect">
            <a:avLst/>
          </a:prstGeom>
          <a:noFill/>
        </p:spPr>
        <p:txBody>
          <a:bodyPr wrap="square" rtlCol="0">
            <a:spAutoFit/>
          </a:bodyPr>
          <a:lstStyle/>
          <a:p>
            <a:r>
              <a:rPr lang="en-GB" sz="1400" dirty="0">
                <a:solidFill>
                  <a:schemeClr val="accent2"/>
                </a:solidFill>
                <a:latin typeface="Verdana" panose="020B0604030504040204" pitchFamily="34" charset="0"/>
                <a:ea typeface="Verdana" panose="020B0604030504040204" pitchFamily="34" charset="0"/>
              </a:rPr>
              <a:t>higher air pressure</a:t>
            </a:r>
          </a:p>
        </p:txBody>
      </p:sp>
      <p:sp>
        <p:nvSpPr>
          <p:cNvPr id="38" name="TextBox 37">
            <a:extLst>
              <a:ext uri="{FF2B5EF4-FFF2-40B4-BE49-F238E27FC236}">
                <a16:creationId xmlns:a16="http://schemas.microsoft.com/office/drawing/2014/main" id="{D9BC75E0-ED0C-4C69-96F8-741128FD93F5}"/>
              </a:ext>
            </a:extLst>
          </p:cNvPr>
          <p:cNvSpPr txBox="1"/>
          <p:nvPr/>
        </p:nvSpPr>
        <p:spPr>
          <a:xfrm>
            <a:off x="10961451" y="5288573"/>
            <a:ext cx="1312467" cy="523220"/>
          </a:xfrm>
          <a:prstGeom prst="rect">
            <a:avLst/>
          </a:prstGeom>
          <a:noFill/>
        </p:spPr>
        <p:txBody>
          <a:bodyPr wrap="square" rtlCol="0">
            <a:spAutoFit/>
          </a:bodyPr>
          <a:lstStyle/>
          <a:p>
            <a:r>
              <a:rPr lang="en-GB" sz="1400" dirty="0">
                <a:solidFill>
                  <a:schemeClr val="accent2"/>
                </a:solidFill>
                <a:latin typeface="Verdana" panose="020B0604030504040204" pitchFamily="34" charset="0"/>
                <a:ea typeface="Verdana" panose="020B0604030504040204" pitchFamily="34" charset="0"/>
              </a:rPr>
              <a:t>spinning propeller</a:t>
            </a:r>
          </a:p>
        </p:txBody>
      </p:sp>
      <p:sp>
        <p:nvSpPr>
          <p:cNvPr id="39" name="TextBox 38">
            <a:extLst>
              <a:ext uri="{FF2B5EF4-FFF2-40B4-BE49-F238E27FC236}">
                <a16:creationId xmlns:a16="http://schemas.microsoft.com/office/drawing/2014/main" id="{C35D7344-ADD1-47B1-967D-F144BCBA8430}"/>
              </a:ext>
            </a:extLst>
          </p:cNvPr>
          <p:cNvSpPr txBox="1"/>
          <p:nvPr/>
        </p:nvSpPr>
        <p:spPr>
          <a:xfrm>
            <a:off x="10929103" y="4440956"/>
            <a:ext cx="1312467" cy="523220"/>
          </a:xfrm>
          <a:prstGeom prst="rect">
            <a:avLst/>
          </a:prstGeom>
          <a:noFill/>
        </p:spPr>
        <p:txBody>
          <a:bodyPr wrap="square" rtlCol="0">
            <a:spAutoFit/>
          </a:bodyPr>
          <a:lstStyle/>
          <a:p>
            <a:r>
              <a:rPr lang="en-GB" sz="1400" dirty="0">
                <a:solidFill>
                  <a:schemeClr val="accent2"/>
                </a:solidFill>
                <a:latin typeface="Verdana" panose="020B0604030504040204" pitchFamily="34" charset="0"/>
                <a:ea typeface="Verdana" panose="020B0604030504040204" pitchFamily="34" charset="0"/>
              </a:rPr>
              <a:t>lower air pressure</a:t>
            </a:r>
          </a:p>
        </p:txBody>
      </p:sp>
      <p:sp>
        <p:nvSpPr>
          <p:cNvPr id="40" name="Speech Bubble: Oval 39">
            <a:extLst>
              <a:ext uri="{FF2B5EF4-FFF2-40B4-BE49-F238E27FC236}">
                <a16:creationId xmlns:a16="http://schemas.microsoft.com/office/drawing/2014/main" id="{BE2C764A-4DB8-4E1B-BDAE-B0C9B86915AE}"/>
              </a:ext>
            </a:extLst>
          </p:cNvPr>
          <p:cNvSpPr/>
          <p:nvPr/>
        </p:nvSpPr>
        <p:spPr>
          <a:xfrm>
            <a:off x="9986358" y="1895540"/>
            <a:ext cx="1950185" cy="1533460"/>
          </a:xfrm>
          <a:prstGeom prst="wedgeEllipseCallout">
            <a:avLst>
              <a:gd name="adj1" fmla="val -45254"/>
              <a:gd name="adj2" fmla="val 711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t>Higher air pressure behind the propeller pushes the aircraft forwards.</a:t>
            </a:r>
          </a:p>
        </p:txBody>
      </p:sp>
      <p:sp>
        <p:nvSpPr>
          <p:cNvPr id="41" name="Speech Bubble: Oval 40">
            <a:extLst>
              <a:ext uri="{FF2B5EF4-FFF2-40B4-BE49-F238E27FC236}">
                <a16:creationId xmlns:a16="http://schemas.microsoft.com/office/drawing/2014/main" id="{7E5CA20F-1E98-47BD-968D-63B196E49A9F}"/>
              </a:ext>
            </a:extLst>
          </p:cNvPr>
          <p:cNvSpPr/>
          <p:nvPr/>
        </p:nvSpPr>
        <p:spPr>
          <a:xfrm>
            <a:off x="6051781" y="4058227"/>
            <a:ext cx="1754648" cy="1132609"/>
          </a:xfrm>
          <a:prstGeom prst="wedgeEllipseCallout">
            <a:avLst>
              <a:gd name="adj1" fmla="val -41319"/>
              <a:gd name="adj2" fmla="val 686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…and why a rowing boat moves forwards when you push the water backwards.</a:t>
            </a:r>
          </a:p>
        </p:txBody>
      </p:sp>
      <p:sp>
        <p:nvSpPr>
          <p:cNvPr id="42" name="Speech Bubble: Oval 41">
            <a:extLst>
              <a:ext uri="{FF2B5EF4-FFF2-40B4-BE49-F238E27FC236}">
                <a16:creationId xmlns:a16="http://schemas.microsoft.com/office/drawing/2014/main" id="{65E59587-426D-4E74-ADB1-986D182A78F6}"/>
              </a:ext>
            </a:extLst>
          </p:cNvPr>
          <p:cNvSpPr/>
          <p:nvPr/>
        </p:nvSpPr>
        <p:spPr>
          <a:xfrm>
            <a:off x="2715701" y="4106723"/>
            <a:ext cx="1377845" cy="1151051"/>
          </a:xfrm>
          <a:prstGeom prst="wedgeEllipseCallout">
            <a:avLst>
              <a:gd name="adj1" fmla="val 130352"/>
              <a:gd name="adj2" fmla="val 643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…which is why a ball bounces back off a wall when you throw it</a:t>
            </a:r>
          </a:p>
        </p:txBody>
      </p:sp>
    </p:spTree>
    <p:extLst>
      <p:ext uri="{BB962C8B-B14F-4D97-AF65-F5344CB8AC3E}">
        <p14:creationId xmlns:p14="http://schemas.microsoft.com/office/powerpoint/2010/main" val="192147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8" grpId="0"/>
      <p:bldP spid="39" grpId="0"/>
      <p:bldP spid="40" grpId="0" animBg="1"/>
      <p:bldP spid="41" grpId="0" animBg="1"/>
      <p:bldP spid="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421481-9D12-4310-A774-3F7E591E69F5}"/>
              </a:ext>
            </a:extLst>
          </p:cNvPr>
          <p:cNvPicPr>
            <a:picLocks noChangeAspect="1"/>
          </p:cNvPicPr>
          <p:nvPr/>
        </p:nvPicPr>
        <p:blipFill rotWithShape="1">
          <a:blip r:embed="rId2">
            <a:extLst>
              <a:ext uri="{28A0092B-C50C-407E-A947-70E740481C1C}">
                <a14:useLocalDpi xmlns:a14="http://schemas.microsoft.com/office/drawing/2010/main" val="0"/>
              </a:ext>
            </a:extLst>
          </a:blip>
          <a:srcRect t="1527" b="19964"/>
          <a:stretch/>
        </p:blipFill>
        <p:spPr>
          <a:xfrm>
            <a:off x="9525" y="-1"/>
            <a:ext cx="12182475" cy="6858001"/>
          </a:xfrm>
          <a:prstGeom prst="rect">
            <a:avLst/>
          </a:prstGeom>
        </p:spPr>
      </p:pic>
      <p:sp>
        <p:nvSpPr>
          <p:cNvPr id="8" name="TextBox 7">
            <a:extLst>
              <a:ext uri="{FF2B5EF4-FFF2-40B4-BE49-F238E27FC236}">
                <a16:creationId xmlns:a16="http://schemas.microsoft.com/office/drawing/2014/main" id="{3E61A2DF-D260-4F10-86F3-1B8CFFA5AAE5}"/>
              </a:ext>
            </a:extLst>
          </p:cNvPr>
          <p:cNvSpPr txBox="1"/>
          <p:nvPr/>
        </p:nvSpPr>
        <p:spPr>
          <a:xfrm>
            <a:off x="3048000" y="246743"/>
            <a:ext cx="8998857" cy="1815882"/>
          </a:xfrm>
          <a:prstGeom prst="rect">
            <a:avLst/>
          </a:prstGeom>
          <a:noFill/>
        </p:spPr>
        <p:txBody>
          <a:bodyPr wrap="square" rtlCol="0">
            <a:spAutoFit/>
          </a:bodyPr>
          <a:lstStyle/>
          <a:p>
            <a:pPr algn="ctr"/>
            <a:r>
              <a:rPr lang="en-GB" sz="1600" dirty="0">
                <a:solidFill>
                  <a:schemeClr val="accent1"/>
                </a:solidFill>
                <a:latin typeface="Verdana" panose="020B0604030504040204" pitchFamily="34" charset="0"/>
                <a:ea typeface="Verdana" panose="020B0604030504040204" pitchFamily="34" charset="0"/>
              </a:rPr>
              <a:t>As a plane speeds along the runway, air flows around the wings. The curved shape of the wings (called an aerofoil) creates a pressure difference between the top and bottom of the wing: the air forced below the wing has a higher pressure than the air forced above it, which pushes the wing upwards, creating lift.</a:t>
            </a:r>
          </a:p>
          <a:p>
            <a:pPr algn="ctr"/>
            <a:r>
              <a:rPr lang="en-GB" sz="1600" dirty="0">
                <a:solidFill>
                  <a:schemeClr val="accent1"/>
                </a:solidFill>
                <a:latin typeface="Verdana" panose="020B0604030504040204" pitchFamily="34" charset="0"/>
                <a:ea typeface="Verdana" panose="020B0604030504040204" pitchFamily="34" charset="0"/>
              </a:rPr>
              <a:t>Another way of thinking about it is that the shape and angle of the wing makes the air coming off the wing flow downwards. This produces an upward force on the wing and creates lift. It’s Newton’s third law of motion in action!</a:t>
            </a:r>
          </a:p>
        </p:txBody>
      </p:sp>
      <p:pic>
        <p:nvPicPr>
          <p:cNvPr id="3" name="Picture 2">
            <a:extLst>
              <a:ext uri="{FF2B5EF4-FFF2-40B4-BE49-F238E27FC236}">
                <a16:creationId xmlns:a16="http://schemas.microsoft.com/office/drawing/2014/main" id="{CEDEB067-4FEC-45B7-9338-2FBEFA79CE6E}"/>
              </a:ext>
            </a:extLst>
          </p:cNvPr>
          <p:cNvPicPr>
            <a:picLocks noChangeAspect="1"/>
          </p:cNvPicPr>
          <p:nvPr/>
        </p:nvPicPr>
        <p:blipFill rotWithShape="1">
          <a:blip r:embed="rId3">
            <a:extLst>
              <a:ext uri="{28A0092B-C50C-407E-A947-70E740481C1C}">
                <a14:useLocalDpi xmlns:a14="http://schemas.microsoft.com/office/drawing/2010/main" val="0"/>
              </a:ext>
            </a:extLst>
          </a:blip>
          <a:srcRect l="48554" t="61266"/>
          <a:stretch/>
        </p:blipFill>
        <p:spPr>
          <a:xfrm>
            <a:off x="-329681" y="-188340"/>
            <a:ext cx="13331992" cy="7148966"/>
          </a:xfrm>
          <a:prstGeom prst="rect">
            <a:avLst/>
          </a:prstGeom>
        </p:spPr>
      </p:pic>
      <p:sp>
        <p:nvSpPr>
          <p:cNvPr id="9" name="TextBox 8">
            <a:extLst>
              <a:ext uri="{FF2B5EF4-FFF2-40B4-BE49-F238E27FC236}">
                <a16:creationId xmlns:a16="http://schemas.microsoft.com/office/drawing/2014/main" id="{AE823E73-4F2C-4C88-ACC5-2B3DC46E839E}"/>
              </a:ext>
            </a:extLst>
          </p:cNvPr>
          <p:cNvSpPr txBox="1"/>
          <p:nvPr/>
        </p:nvSpPr>
        <p:spPr>
          <a:xfrm>
            <a:off x="6667776" y="5465307"/>
            <a:ext cx="870857" cy="369332"/>
          </a:xfrm>
          <a:prstGeom prst="rect">
            <a:avLst/>
          </a:prstGeom>
          <a:noFill/>
        </p:spPr>
        <p:txBody>
          <a:bodyPr wrap="square" rtlCol="0">
            <a:spAutoFit/>
          </a:bodyPr>
          <a:lstStyle/>
          <a:p>
            <a:r>
              <a:rPr lang="en-GB" b="1" dirty="0">
                <a:solidFill>
                  <a:schemeClr val="bg1"/>
                </a:solidFill>
                <a:latin typeface="Verdana" panose="020B0604030504040204" pitchFamily="34" charset="0"/>
                <a:ea typeface="Verdana" panose="020B0604030504040204" pitchFamily="34" charset="0"/>
              </a:rPr>
              <a:t>LIFT</a:t>
            </a:r>
          </a:p>
        </p:txBody>
      </p:sp>
      <p:sp>
        <p:nvSpPr>
          <p:cNvPr id="10" name="Speech Bubble: Oval 9">
            <a:extLst>
              <a:ext uri="{FF2B5EF4-FFF2-40B4-BE49-F238E27FC236}">
                <a16:creationId xmlns:a16="http://schemas.microsoft.com/office/drawing/2014/main" id="{ECEBD38F-C9D1-4E4C-9BCE-4EA867709BDA}"/>
              </a:ext>
            </a:extLst>
          </p:cNvPr>
          <p:cNvSpPr/>
          <p:nvPr/>
        </p:nvSpPr>
        <p:spPr>
          <a:xfrm>
            <a:off x="8701314" y="2318655"/>
            <a:ext cx="1857829" cy="1110344"/>
          </a:xfrm>
          <a:prstGeom prst="wedgeEllipseCallout">
            <a:avLst>
              <a:gd name="adj1" fmla="val -88918"/>
              <a:gd name="adj2" fmla="val -10969"/>
            </a:avLst>
          </a:prstGeom>
          <a:solidFill>
            <a:schemeClr val="bg1"/>
          </a:solidFill>
          <a:ln w="317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accent1"/>
                </a:solidFill>
                <a:latin typeface="Verdana" panose="020B0604030504040204" pitchFamily="34" charset="0"/>
                <a:ea typeface="Verdana" panose="020B0604030504040204" pitchFamily="34" charset="0"/>
              </a:rPr>
              <a:t>…which causes more lift.</a:t>
            </a:r>
          </a:p>
        </p:txBody>
      </p:sp>
      <p:sp>
        <p:nvSpPr>
          <p:cNvPr id="11" name="Speech Bubble: Oval 10">
            <a:extLst>
              <a:ext uri="{FF2B5EF4-FFF2-40B4-BE49-F238E27FC236}">
                <a16:creationId xmlns:a16="http://schemas.microsoft.com/office/drawing/2014/main" id="{089CA0DF-0DC1-4A0C-B0B4-37C53A76A550}"/>
              </a:ext>
            </a:extLst>
          </p:cNvPr>
          <p:cNvSpPr/>
          <p:nvPr/>
        </p:nvSpPr>
        <p:spPr>
          <a:xfrm>
            <a:off x="3253274" y="2250510"/>
            <a:ext cx="2061029" cy="1246633"/>
          </a:xfrm>
          <a:prstGeom prst="wedgeEllipseCallout">
            <a:avLst>
              <a:gd name="adj1" fmla="val 65082"/>
              <a:gd name="adj2" fmla="val 5157"/>
            </a:avLst>
          </a:prstGeom>
          <a:solidFill>
            <a:schemeClr val="bg1"/>
          </a:solidFill>
          <a:ln w="317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accent1"/>
                </a:solidFill>
                <a:latin typeface="Verdana" panose="020B0604030504040204" pitchFamily="34" charset="0"/>
                <a:ea typeface="Verdana" panose="020B0604030504040204" pitchFamily="34" charset="0"/>
              </a:rPr>
              <a:t>More thrust means faster air over the wings…</a:t>
            </a:r>
          </a:p>
        </p:txBody>
      </p:sp>
      <p:sp>
        <p:nvSpPr>
          <p:cNvPr id="12" name="TextBox 11">
            <a:extLst>
              <a:ext uri="{FF2B5EF4-FFF2-40B4-BE49-F238E27FC236}">
                <a16:creationId xmlns:a16="http://schemas.microsoft.com/office/drawing/2014/main" id="{EC16D451-296B-4ADE-B757-C706D1A31BB0}"/>
              </a:ext>
            </a:extLst>
          </p:cNvPr>
          <p:cNvSpPr txBox="1"/>
          <p:nvPr/>
        </p:nvSpPr>
        <p:spPr>
          <a:xfrm>
            <a:off x="943429" y="369854"/>
            <a:ext cx="1422400" cy="1569660"/>
          </a:xfrm>
          <a:prstGeom prst="rect">
            <a:avLst/>
          </a:prstGeom>
          <a:noFill/>
        </p:spPr>
        <p:txBody>
          <a:bodyPr wrap="square" rtlCol="0">
            <a:spAutoFit/>
          </a:bodyPr>
          <a:lstStyle/>
          <a:p>
            <a:pPr algn="ctr"/>
            <a:r>
              <a:rPr lang="en-GB" sz="2400" dirty="0">
                <a:solidFill>
                  <a:schemeClr val="accent1"/>
                </a:solidFill>
                <a:latin typeface="Verdana" panose="020B0604030504040204" pitchFamily="34" charset="0"/>
                <a:ea typeface="Verdana" panose="020B0604030504040204" pitchFamily="34" charset="0"/>
              </a:rPr>
              <a:t>HOW WINGS CREATE LIFT</a:t>
            </a:r>
          </a:p>
        </p:txBody>
      </p:sp>
      <p:sp>
        <p:nvSpPr>
          <p:cNvPr id="13" name="TextBox 12">
            <a:extLst>
              <a:ext uri="{FF2B5EF4-FFF2-40B4-BE49-F238E27FC236}">
                <a16:creationId xmlns:a16="http://schemas.microsoft.com/office/drawing/2014/main" id="{1949F2E9-6815-412C-B93E-D6870ECCC7FA}"/>
              </a:ext>
            </a:extLst>
          </p:cNvPr>
          <p:cNvSpPr txBox="1"/>
          <p:nvPr/>
        </p:nvSpPr>
        <p:spPr>
          <a:xfrm>
            <a:off x="1341781" y="4078513"/>
            <a:ext cx="1698171" cy="1169551"/>
          </a:xfrm>
          <a:prstGeom prst="rect">
            <a:avLst/>
          </a:prstGeom>
          <a:noFill/>
        </p:spPr>
        <p:txBody>
          <a:bodyPr wrap="square" rtlCol="0">
            <a:spAutoFit/>
          </a:bodyPr>
          <a:lstStyle/>
          <a:p>
            <a:pPr algn="ctr"/>
            <a:r>
              <a:rPr lang="en-GB" sz="1400" dirty="0">
                <a:solidFill>
                  <a:schemeClr val="accent1"/>
                </a:solidFill>
                <a:latin typeface="Verdana" panose="020B0604030504040204" pitchFamily="34" charset="0"/>
                <a:ea typeface="Verdana" panose="020B0604030504040204" pitchFamily="34" charset="0"/>
              </a:rPr>
              <a:t>Plane wings, propellers and birds’ wings are aerofoil-shaped to produce lift.</a:t>
            </a:r>
          </a:p>
        </p:txBody>
      </p:sp>
      <p:sp>
        <p:nvSpPr>
          <p:cNvPr id="4" name="TextBox 3">
            <a:extLst>
              <a:ext uri="{FF2B5EF4-FFF2-40B4-BE49-F238E27FC236}">
                <a16:creationId xmlns:a16="http://schemas.microsoft.com/office/drawing/2014/main" id="{2F2AF279-57EA-4331-8347-0E37C66FED9F}"/>
              </a:ext>
            </a:extLst>
          </p:cNvPr>
          <p:cNvSpPr txBox="1"/>
          <p:nvPr/>
        </p:nvSpPr>
        <p:spPr>
          <a:xfrm>
            <a:off x="6816479" y="3306377"/>
            <a:ext cx="964579" cy="461665"/>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Lower air pressure</a:t>
            </a:r>
          </a:p>
        </p:txBody>
      </p:sp>
      <p:sp>
        <p:nvSpPr>
          <p:cNvPr id="6" name="TextBox 5">
            <a:extLst>
              <a:ext uri="{FF2B5EF4-FFF2-40B4-BE49-F238E27FC236}">
                <a16:creationId xmlns:a16="http://schemas.microsoft.com/office/drawing/2014/main" id="{678BEB8C-53CF-45C2-A4CE-B8A33D90627D}"/>
              </a:ext>
            </a:extLst>
          </p:cNvPr>
          <p:cNvSpPr txBox="1"/>
          <p:nvPr/>
        </p:nvSpPr>
        <p:spPr>
          <a:xfrm>
            <a:off x="4283788" y="4447695"/>
            <a:ext cx="1298961" cy="461665"/>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Air rushes downwards</a:t>
            </a:r>
          </a:p>
        </p:txBody>
      </p:sp>
      <p:sp>
        <p:nvSpPr>
          <p:cNvPr id="14" name="TextBox 13">
            <a:extLst>
              <a:ext uri="{FF2B5EF4-FFF2-40B4-BE49-F238E27FC236}">
                <a16:creationId xmlns:a16="http://schemas.microsoft.com/office/drawing/2014/main" id="{F90325C5-8CAC-420D-A776-3B3C90924697}"/>
              </a:ext>
            </a:extLst>
          </p:cNvPr>
          <p:cNvSpPr txBox="1"/>
          <p:nvPr/>
        </p:nvSpPr>
        <p:spPr>
          <a:xfrm>
            <a:off x="6651396" y="4455315"/>
            <a:ext cx="964579" cy="461665"/>
          </a:xfrm>
          <a:prstGeom prst="rect">
            <a:avLst/>
          </a:prstGeom>
          <a:noFill/>
        </p:spPr>
        <p:txBody>
          <a:bodyPr wrap="square" rtlCol="0">
            <a:spAutoFit/>
          </a:bodyPr>
          <a:lstStyle/>
          <a:p>
            <a:pPr algn="ctr"/>
            <a:r>
              <a:rPr lang="en-GB" sz="1200" dirty="0">
                <a:solidFill>
                  <a:srgbClr val="FF0000"/>
                </a:solidFill>
                <a:latin typeface="Verdana" panose="020B0604030504040204" pitchFamily="34" charset="0"/>
                <a:ea typeface="Verdana" panose="020B0604030504040204" pitchFamily="34" charset="0"/>
              </a:rPr>
              <a:t>Higher air pressure</a:t>
            </a:r>
          </a:p>
        </p:txBody>
      </p:sp>
    </p:spTree>
    <p:extLst>
      <p:ext uri="{BB962C8B-B14F-4D97-AF65-F5344CB8AC3E}">
        <p14:creationId xmlns:p14="http://schemas.microsoft.com/office/powerpoint/2010/main" val="83403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270497-3E47-4EB2-9CF4-1457B316F39B}"/>
              </a:ext>
            </a:extLst>
          </p:cNvPr>
          <p:cNvPicPr>
            <a:picLocks noChangeAspect="1"/>
          </p:cNvPicPr>
          <p:nvPr/>
        </p:nvPicPr>
        <p:blipFill rotWithShape="1">
          <a:blip r:embed="rId2">
            <a:extLst>
              <a:ext uri="{28A0092B-C50C-407E-A947-70E740481C1C}">
                <a14:useLocalDpi xmlns:a14="http://schemas.microsoft.com/office/drawing/2010/main" val="0"/>
              </a:ext>
            </a:extLst>
          </a:blip>
          <a:srcRect l="32277" t="46872"/>
          <a:stretch/>
        </p:blipFill>
        <p:spPr>
          <a:xfrm>
            <a:off x="0" y="-6905"/>
            <a:ext cx="12192000" cy="6858001"/>
          </a:xfrm>
          <a:prstGeom prst="rect">
            <a:avLst/>
          </a:prstGeom>
        </p:spPr>
      </p:pic>
      <p:sp>
        <p:nvSpPr>
          <p:cNvPr id="6" name="TextBox 5">
            <a:extLst>
              <a:ext uri="{FF2B5EF4-FFF2-40B4-BE49-F238E27FC236}">
                <a16:creationId xmlns:a16="http://schemas.microsoft.com/office/drawing/2014/main" id="{F0A91AE6-A4ED-4DDE-87C0-FFDE5B83769B}"/>
              </a:ext>
            </a:extLst>
          </p:cNvPr>
          <p:cNvSpPr txBox="1"/>
          <p:nvPr/>
        </p:nvSpPr>
        <p:spPr>
          <a:xfrm>
            <a:off x="333374" y="342900"/>
            <a:ext cx="3114675" cy="2123658"/>
          </a:xfrm>
          <a:prstGeom prst="rect">
            <a:avLst/>
          </a:prstGeom>
          <a:noFill/>
        </p:spPr>
        <p:txBody>
          <a:bodyPr wrap="square" rtlCol="0">
            <a:spAutoFit/>
          </a:bodyPr>
          <a:lstStyle/>
          <a:p>
            <a:pPr algn="ctr"/>
            <a:r>
              <a:rPr lang="en-GB" sz="2000" b="1" dirty="0">
                <a:solidFill>
                  <a:schemeClr val="tx2"/>
                </a:solidFill>
                <a:latin typeface="Verdana" panose="020B0604030504040204" pitchFamily="34" charset="0"/>
                <a:ea typeface="Verdana" panose="020B0604030504040204" pitchFamily="34" charset="0"/>
              </a:rPr>
              <a:t>FLYING LESSON 3:</a:t>
            </a:r>
          </a:p>
          <a:p>
            <a:pPr algn="ctr"/>
            <a:endParaRPr lang="en-GB" sz="400" dirty="0">
              <a:solidFill>
                <a:schemeClr val="tx2"/>
              </a:solidFill>
              <a:latin typeface="Verdana" panose="020B0604030504040204" pitchFamily="34" charset="0"/>
              <a:ea typeface="Verdana" panose="020B0604030504040204" pitchFamily="34" charset="0"/>
            </a:endParaRPr>
          </a:p>
          <a:p>
            <a:pPr algn="ctr"/>
            <a:r>
              <a:rPr lang="en-GB" sz="2000" dirty="0">
                <a:solidFill>
                  <a:schemeClr val="tx2"/>
                </a:solidFill>
                <a:latin typeface="Verdana" panose="020B0604030504040204" pitchFamily="34" charset="0"/>
                <a:ea typeface="Verdana" panose="020B0604030504040204" pitchFamily="34" charset="0"/>
              </a:rPr>
              <a:t>Why can’t I fly like </a:t>
            </a:r>
            <a:br>
              <a:rPr lang="en-GB" sz="2000" dirty="0">
                <a:solidFill>
                  <a:schemeClr val="tx2"/>
                </a:solidFill>
                <a:latin typeface="Verdana" panose="020B0604030504040204" pitchFamily="34" charset="0"/>
                <a:ea typeface="Verdana" panose="020B0604030504040204" pitchFamily="34" charset="0"/>
              </a:rPr>
            </a:br>
            <a:r>
              <a:rPr lang="en-GB" sz="2000" dirty="0">
                <a:solidFill>
                  <a:schemeClr val="tx2"/>
                </a:solidFill>
                <a:latin typeface="Verdana" panose="020B0604030504040204" pitchFamily="34" charset="0"/>
                <a:ea typeface="Verdana" panose="020B0604030504040204" pitchFamily="34" charset="0"/>
              </a:rPr>
              <a:t>a bird?</a:t>
            </a:r>
          </a:p>
          <a:p>
            <a:pPr algn="ctr"/>
            <a:endParaRPr lang="en-GB" sz="2000" dirty="0">
              <a:solidFill>
                <a:schemeClr val="tx2"/>
              </a:solidFill>
              <a:latin typeface="Verdana" panose="020B0604030504040204" pitchFamily="34" charset="0"/>
              <a:ea typeface="Verdana" panose="020B0604030504040204" pitchFamily="34" charset="0"/>
            </a:endParaRPr>
          </a:p>
          <a:p>
            <a:pPr algn="ctr"/>
            <a:endParaRPr lang="en-GB" sz="2000" dirty="0">
              <a:solidFill>
                <a:schemeClr val="tx2"/>
              </a:solidFill>
              <a:latin typeface="Verdana" panose="020B0604030504040204" pitchFamily="34" charset="0"/>
              <a:ea typeface="Verdana" panose="020B0604030504040204" pitchFamily="34" charset="0"/>
            </a:endParaRPr>
          </a:p>
          <a:p>
            <a:pPr algn="ctr"/>
            <a:r>
              <a:rPr lang="en-GB" sz="1400" dirty="0">
                <a:solidFill>
                  <a:schemeClr val="tx2"/>
                </a:solidFill>
                <a:latin typeface="Verdana" panose="020B0604030504040204" pitchFamily="34" charset="0"/>
                <a:ea typeface="Verdana" panose="020B0604030504040204" pitchFamily="34" charset="0"/>
              </a:rPr>
              <a:t>To fly like a bird you’d need </a:t>
            </a:r>
            <a:br>
              <a:rPr lang="en-GB" sz="1400" dirty="0">
                <a:solidFill>
                  <a:schemeClr val="tx2"/>
                </a:solidFill>
                <a:latin typeface="Verdana" panose="020B0604030504040204" pitchFamily="34" charset="0"/>
                <a:ea typeface="Verdana" panose="020B0604030504040204" pitchFamily="34" charset="0"/>
              </a:rPr>
            </a:br>
            <a:r>
              <a:rPr lang="en-GB" sz="1400" dirty="0">
                <a:solidFill>
                  <a:schemeClr val="tx2"/>
                </a:solidFill>
                <a:latin typeface="Verdana" panose="020B0604030504040204" pitchFamily="34" charset="0"/>
                <a:ea typeface="Verdana" panose="020B0604030504040204" pitchFamily="34" charset="0"/>
              </a:rPr>
              <a:t>a body like a bird.</a:t>
            </a:r>
          </a:p>
        </p:txBody>
      </p:sp>
      <p:cxnSp>
        <p:nvCxnSpPr>
          <p:cNvPr id="10" name="Straight Arrow Connector 9">
            <a:extLst>
              <a:ext uri="{FF2B5EF4-FFF2-40B4-BE49-F238E27FC236}">
                <a16:creationId xmlns:a16="http://schemas.microsoft.com/office/drawing/2014/main" id="{D76B4BCB-5198-4190-910A-2061819C712F}"/>
              </a:ext>
            </a:extLst>
          </p:cNvPr>
          <p:cNvCxnSpPr>
            <a:cxnSpLocks/>
          </p:cNvCxnSpPr>
          <p:nvPr/>
        </p:nvCxnSpPr>
        <p:spPr>
          <a:xfrm flipH="1" flipV="1">
            <a:off x="4752976" y="4038602"/>
            <a:ext cx="161924" cy="1104898"/>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388ED1CA-01EA-4164-9B95-B7A1EECB3F2A}"/>
              </a:ext>
            </a:extLst>
          </p:cNvPr>
          <p:cNvGrpSpPr/>
          <p:nvPr/>
        </p:nvGrpSpPr>
        <p:grpSpPr>
          <a:xfrm>
            <a:off x="2371725" y="3055681"/>
            <a:ext cx="1990725" cy="573344"/>
            <a:chOff x="2371725" y="3055681"/>
            <a:chExt cx="1990725" cy="573344"/>
          </a:xfrm>
        </p:grpSpPr>
        <p:cxnSp>
          <p:nvCxnSpPr>
            <p:cNvPr id="8" name="Straight Arrow Connector 7">
              <a:extLst>
                <a:ext uri="{FF2B5EF4-FFF2-40B4-BE49-F238E27FC236}">
                  <a16:creationId xmlns:a16="http://schemas.microsoft.com/office/drawing/2014/main" id="{BB1D9DBA-8C51-4B0F-BE7C-FD86DAA8CAD8}"/>
                </a:ext>
              </a:extLst>
            </p:cNvPr>
            <p:cNvCxnSpPr/>
            <p:nvPr/>
          </p:nvCxnSpPr>
          <p:spPr>
            <a:xfrm>
              <a:off x="4019550" y="3276600"/>
              <a:ext cx="342900" cy="352425"/>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06212C3-8DF2-4161-9031-1550499E913C}"/>
                </a:ext>
              </a:extLst>
            </p:cNvPr>
            <p:cNvSpPr txBox="1"/>
            <p:nvPr/>
          </p:nvSpPr>
          <p:spPr>
            <a:xfrm>
              <a:off x="2371725" y="3055681"/>
              <a:ext cx="1752600" cy="461665"/>
            </a:xfrm>
            <a:prstGeom prst="rect">
              <a:avLst/>
            </a:prstGeom>
            <a:noFill/>
          </p:spPr>
          <p:txBody>
            <a:bodyPr wrap="square" rtlCol="0">
              <a:spAutoFit/>
            </a:bodyPr>
            <a:lstStyle/>
            <a:p>
              <a:pPr algn="ctr"/>
              <a:r>
                <a:rPr lang="en-GB" sz="1200" dirty="0">
                  <a:solidFill>
                    <a:schemeClr val="tx2"/>
                  </a:solidFill>
                  <a:latin typeface="Verdana" panose="020B0604030504040204" pitchFamily="34" charset="0"/>
                  <a:ea typeface="Verdana" panose="020B0604030504040204" pitchFamily="34" charset="0"/>
                </a:rPr>
                <a:t>Streamlined body reduces drag</a:t>
              </a:r>
            </a:p>
          </p:txBody>
        </p:sp>
      </p:grpSp>
      <p:sp>
        <p:nvSpPr>
          <p:cNvPr id="16" name="TextBox 15">
            <a:extLst>
              <a:ext uri="{FF2B5EF4-FFF2-40B4-BE49-F238E27FC236}">
                <a16:creationId xmlns:a16="http://schemas.microsoft.com/office/drawing/2014/main" id="{63EBCE68-7683-4627-9D10-713C00817515}"/>
              </a:ext>
            </a:extLst>
          </p:cNvPr>
          <p:cNvSpPr txBox="1"/>
          <p:nvPr/>
        </p:nvSpPr>
        <p:spPr>
          <a:xfrm>
            <a:off x="3467100" y="5143500"/>
            <a:ext cx="2714626" cy="1277273"/>
          </a:xfrm>
          <a:prstGeom prst="rect">
            <a:avLst/>
          </a:prstGeom>
          <a:noFill/>
        </p:spPr>
        <p:txBody>
          <a:bodyPr wrap="square" rtlCol="0">
            <a:spAutoFit/>
          </a:bodyPr>
          <a:lstStyle/>
          <a:p>
            <a:r>
              <a:rPr lang="en-GB" sz="1100" dirty="0">
                <a:latin typeface="Verdana" panose="020B0604030504040204" pitchFamily="34" charset="0"/>
                <a:ea typeface="Verdana" panose="020B0604030504040204" pitchFamily="34" charset="0"/>
              </a:rPr>
              <a:t>Air spaces linked to lungs take in extra oxygen. More oxygen = more energy for chest muscles. Air spaces make birds lighter. Birds also save weight by having a beak instead of teeth, skinny legs and hollow bones. </a:t>
            </a:r>
          </a:p>
        </p:txBody>
      </p:sp>
      <p:grpSp>
        <p:nvGrpSpPr>
          <p:cNvPr id="3" name="Group 2">
            <a:extLst>
              <a:ext uri="{FF2B5EF4-FFF2-40B4-BE49-F238E27FC236}">
                <a16:creationId xmlns:a16="http://schemas.microsoft.com/office/drawing/2014/main" id="{C54DBF51-5F0E-4D6D-8C85-43A51E01B99D}"/>
              </a:ext>
            </a:extLst>
          </p:cNvPr>
          <p:cNvGrpSpPr/>
          <p:nvPr/>
        </p:nvGrpSpPr>
        <p:grpSpPr>
          <a:xfrm>
            <a:off x="4991101" y="3724276"/>
            <a:ext cx="1390650" cy="838199"/>
            <a:chOff x="4991101" y="3724276"/>
            <a:chExt cx="1390650" cy="838199"/>
          </a:xfrm>
        </p:grpSpPr>
        <p:cxnSp>
          <p:nvCxnSpPr>
            <p:cNvPr id="9" name="Straight Arrow Connector 8">
              <a:extLst>
                <a:ext uri="{FF2B5EF4-FFF2-40B4-BE49-F238E27FC236}">
                  <a16:creationId xmlns:a16="http://schemas.microsoft.com/office/drawing/2014/main" id="{4CEC9C10-4DAA-41C7-8AF4-E9A09C88ECF1}"/>
                </a:ext>
              </a:extLst>
            </p:cNvPr>
            <p:cNvCxnSpPr>
              <a:cxnSpLocks/>
            </p:cNvCxnSpPr>
            <p:nvPr/>
          </p:nvCxnSpPr>
          <p:spPr>
            <a:xfrm flipH="1" flipV="1">
              <a:off x="4991101" y="3724276"/>
              <a:ext cx="514349" cy="219074"/>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5C2A212-E1D1-4634-A9E2-7EC4CAD2EF8B}"/>
                </a:ext>
              </a:extLst>
            </p:cNvPr>
            <p:cNvSpPr txBox="1"/>
            <p:nvPr/>
          </p:nvSpPr>
          <p:spPr>
            <a:xfrm>
              <a:off x="5133974" y="3962311"/>
              <a:ext cx="1247777" cy="600164"/>
            </a:xfrm>
            <a:prstGeom prst="rect">
              <a:avLst/>
            </a:prstGeom>
            <a:noFill/>
          </p:spPr>
          <p:txBody>
            <a:bodyPr wrap="square" rtlCol="0">
              <a:spAutoFit/>
            </a:bodyPr>
            <a:lstStyle/>
            <a:p>
              <a:r>
                <a:rPr lang="en-GB" sz="1100" dirty="0">
                  <a:solidFill>
                    <a:schemeClr val="tx2"/>
                  </a:solidFill>
                  <a:latin typeface="Verdana" panose="020B0604030504040204" pitchFamily="34" charset="0"/>
                  <a:ea typeface="Verdana" panose="020B0604030504040204" pitchFamily="34" charset="0"/>
                </a:rPr>
                <a:t>Super-strong chest muscles power wings.</a:t>
              </a:r>
            </a:p>
          </p:txBody>
        </p:sp>
      </p:grpSp>
      <p:sp>
        <p:nvSpPr>
          <p:cNvPr id="18" name="Speech Bubble: Oval 17">
            <a:extLst>
              <a:ext uri="{FF2B5EF4-FFF2-40B4-BE49-F238E27FC236}">
                <a16:creationId xmlns:a16="http://schemas.microsoft.com/office/drawing/2014/main" id="{9CB0734F-D937-479C-9DFC-9DAA299ACFF3}"/>
              </a:ext>
            </a:extLst>
          </p:cNvPr>
          <p:cNvSpPr/>
          <p:nvPr/>
        </p:nvSpPr>
        <p:spPr>
          <a:xfrm>
            <a:off x="6534150" y="638175"/>
            <a:ext cx="2105028" cy="1219200"/>
          </a:xfrm>
          <a:prstGeom prst="wedgeEllipseCallout">
            <a:avLst>
              <a:gd name="adj1" fmla="val -16308"/>
              <a:gd name="adj2" fmla="val 10572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2"/>
                </a:solidFill>
                <a:latin typeface="Verdana" panose="020B0604030504040204" pitchFamily="34" charset="0"/>
                <a:ea typeface="Verdana" panose="020B0604030504040204" pitchFamily="34" charset="0"/>
              </a:rPr>
              <a:t>It won’t work!</a:t>
            </a:r>
          </a:p>
        </p:txBody>
      </p:sp>
      <p:sp>
        <p:nvSpPr>
          <p:cNvPr id="19" name="Speech Bubble: Oval 18">
            <a:extLst>
              <a:ext uri="{FF2B5EF4-FFF2-40B4-BE49-F238E27FC236}">
                <a16:creationId xmlns:a16="http://schemas.microsoft.com/office/drawing/2014/main" id="{6A29D541-3E84-48B7-B3A9-A6B7366EEA56}"/>
              </a:ext>
            </a:extLst>
          </p:cNvPr>
          <p:cNvSpPr/>
          <p:nvPr/>
        </p:nvSpPr>
        <p:spPr>
          <a:xfrm>
            <a:off x="9620251" y="1162050"/>
            <a:ext cx="2105028" cy="1219200"/>
          </a:xfrm>
          <a:prstGeom prst="wedgeEllipseCallout">
            <a:avLst>
              <a:gd name="adj1" fmla="val -59143"/>
              <a:gd name="adj2" fmla="val 75261"/>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2"/>
                </a:solidFill>
                <a:latin typeface="Verdana" panose="020B0604030504040204" pitchFamily="34" charset="0"/>
                <a:ea typeface="Verdana" panose="020B0604030504040204" pitchFamily="34" charset="0"/>
              </a:rPr>
              <a:t>OK, I give up!</a:t>
            </a:r>
          </a:p>
        </p:txBody>
      </p:sp>
    </p:spTree>
    <p:extLst>
      <p:ext uri="{BB962C8B-B14F-4D97-AF65-F5344CB8AC3E}">
        <p14:creationId xmlns:p14="http://schemas.microsoft.com/office/powerpoint/2010/main" val="91216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58890F9-D8CF-472B-B422-0B856F2FF2E5}"/>
              </a:ext>
            </a:extLst>
          </p:cNvPr>
          <p:cNvPicPr>
            <a:picLocks noChangeAspect="1"/>
          </p:cNvPicPr>
          <p:nvPr/>
        </p:nvPicPr>
        <p:blipFill rotWithShape="1">
          <a:blip r:embed="rId2">
            <a:extLst>
              <a:ext uri="{28A0092B-C50C-407E-A947-70E740481C1C}">
                <a14:useLocalDpi xmlns:a14="http://schemas.microsoft.com/office/drawing/2010/main" val="0"/>
              </a:ext>
            </a:extLst>
          </a:blip>
          <a:srcRect b="7058"/>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8D801594-1A80-456D-934B-B7767C001B0C}"/>
              </a:ext>
            </a:extLst>
          </p:cNvPr>
          <p:cNvPicPr>
            <a:picLocks noChangeAspect="1"/>
          </p:cNvPicPr>
          <p:nvPr/>
        </p:nvPicPr>
        <p:blipFill rotWithShape="1">
          <a:blip r:embed="rId3">
            <a:extLst>
              <a:ext uri="{28A0092B-C50C-407E-A947-70E740481C1C}">
                <a14:useLocalDpi xmlns:a14="http://schemas.microsoft.com/office/drawing/2010/main" val="0"/>
              </a:ext>
            </a:extLst>
          </a:blip>
          <a:srcRect t="32738" r="79478" b="27957"/>
          <a:stretch/>
        </p:blipFill>
        <p:spPr>
          <a:xfrm>
            <a:off x="259193" y="2150013"/>
            <a:ext cx="3009715" cy="4133420"/>
          </a:xfrm>
          <a:prstGeom prst="rect">
            <a:avLst/>
          </a:prstGeom>
        </p:spPr>
      </p:pic>
      <p:sp>
        <p:nvSpPr>
          <p:cNvPr id="11" name="TextBox 10">
            <a:extLst>
              <a:ext uri="{FF2B5EF4-FFF2-40B4-BE49-F238E27FC236}">
                <a16:creationId xmlns:a16="http://schemas.microsoft.com/office/drawing/2014/main" id="{6749BB07-CFA7-4C5A-9BBA-9E4DB26434AA}"/>
              </a:ext>
            </a:extLst>
          </p:cNvPr>
          <p:cNvSpPr txBox="1"/>
          <p:nvPr/>
        </p:nvSpPr>
        <p:spPr>
          <a:xfrm rot="21313941">
            <a:off x="744241" y="2779517"/>
            <a:ext cx="1823937" cy="646331"/>
          </a:xfrm>
          <a:prstGeom prst="rect">
            <a:avLst/>
          </a:prstGeom>
          <a:noFill/>
        </p:spPr>
        <p:txBody>
          <a:bodyPr wrap="square" rtlCol="0">
            <a:spAutoFit/>
          </a:bodyPr>
          <a:lstStyle/>
          <a:p>
            <a:pPr algn="ctr"/>
            <a:r>
              <a:rPr lang="en-GB" sz="1200" dirty="0">
                <a:solidFill>
                  <a:schemeClr val="tx2"/>
                </a:solidFill>
                <a:latin typeface="Verdana" panose="020B0604030504040204" pitchFamily="34" charset="0"/>
                <a:ea typeface="Verdana" panose="020B0604030504040204" pitchFamily="34" charset="0"/>
              </a:rPr>
              <a:t>Airships and balloons don’t have wings either…</a:t>
            </a:r>
          </a:p>
        </p:txBody>
      </p:sp>
      <p:sp>
        <p:nvSpPr>
          <p:cNvPr id="12" name="Speech Bubble: Oval 11">
            <a:extLst>
              <a:ext uri="{FF2B5EF4-FFF2-40B4-BE49-F238E27FC236}">
                <a16:creationId xmlns:a16="http://schemas.microsoft.com/office/drawing/2014/main" id="{F39198D8-125C-48D2-A1DA-B921666A06E2}"/>
              </a:ext>
            </a:extLst>
          </p:cNvPr>
          <p:cNvSpPr/>
          <p:nvPr/>
        </p:nvSpPr>
        <p:spPr>
          <a:xfrm>
            <a:off x="2426767" y="3429001"/>
            <a:ext cx="2343393" cy="1713744"/>
          </a:xfrm>
          <a:prstGeom prst="wedgeEllipseCallout">
            <a:avLst>
              <a:gd name="adj1" fmla="val -64912"/>
              <a:gd name="adj2" fmla="val 47342"/>
            </a:avLst>
          </a:prstGeom>
          <a:solidFill>
            <a:schemeClr val="bg1"/>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2"/>
                </a:solidFill>
                <a:latin typeface="Verdana" panose="020B0604030504040204" pitchFamily="34" charset="0"/>
                <a:ea typeface="Verdana" panose="020B0604030504040204" pitchFamily="34" charset="0"/>
              </a:rPr>
              <a:t>Hot air inside the balloon weighs less than the same volume of cooler air outside</a:t>
            </a:r>
            <a:r>
              <a:rPr lang="en-GB" sz="800" dirty="0">
                <a:solidFill>
                  <a:schemeClr val="tx2"/>
                </a:solidFill>
                <a:latin typeface="Verdana" panose="020B0604030504040204" pitchFamily="34" charset="0"/>
                <a:ea typeface="Verdana" panose="020B0604030504040204" pitchFamily="34" charset="0"/>
              </a:rPr>
              <a:t>.</a:t>
            </a:r>
          </a:p>
        </p:txBody>
      </p:sp>
      <p:pic>
        <p:nvPicPr>
          <p:cNvPr id="14" name="Picture 13">
            <a:extLst>
              <a:ext uri="{FF2B5EF4-FFF2-40B4-BE49-F238E27FC236}">
                <a16:creationId xmlns:a16="http://schemas.microsoft.com/office/drawing/2014/main" id="{BB246127-851F-44A6-892F-83CA12F325DD}"/>
              </a:ext>
            </a:extLst>
          </p:cNvPr>
          <p:cNvPicPr>
            <a:picLocks noChangeAspect="1"/>
          </p:cNvPicPr>
          <p:nvPr/>
        </p:nvPicPr>
        <p:blipFill rotWithShape="1">
          <a:blip r:embed="rId4">
            <a:extLst>
              <a:ext uri="{28A0092B-C50C-407E-A947-70E740481C1C}">
                <a14:useLocalDpi xmlns:a14="http://schemas.microsoft.com/office/drawing/2010/main" val="0"/>
              </a:ext>
            </a:extLst>
          </a:blip>
          <a:srcRect l="19326" t="6464" r="51936" b="70972"/>
          <a:stretch/>
        </p:blipFill>
        <p:spPr>
          <a:xfrm>
            <a:off x="3655320" y="477651"/>
            <a:ext cx="4881359" cy="2748235"/>
          </a:xfrm>
          <a:prstGeom prst="rect">
            <a:avLst/>
          </a:prstGeom>
        </p:spPr>
      </p:pic>
      <p:sp>
        <p:nvSpPr>
          <p:cNvPr id="15" name="Speech Bubble: Oval 14">
            <a:extLst>
              <a:ext uri="{FF2B5EF4-FFF2-40B4-BE49-F238E27FC236}">
                <a16:creationId xmlns:a16="http://schemas.microsoft.com/office/drawing/2014/main" id="{2C6BC842-B580-4572-A619-635034380631}"/>
              </a:ext>
            </a:extLst>
          </p:cNvPr>
          <p:cNvSpPr/>
          <p:nvPr/>
        </p:nvSpPr>
        <p:spPr>
          <a:xfrm>
            <a:off x="8192637" y="1589783"/>
            <a:ext cx="2171702" cy="1061298"/>
          </a:xfrm>
          <a:prstGeom prst="wedgeEllipseCallout">
            <a:avLst>
              <a:gd name="adj1" fmla="val -97360"/>
              <a:gd name="adj2" fmla="val -24195"/>
            </a:avLst>
          </a:prstGeom>
          <a:solidFill>
            <a:schemeClr val="bg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2"/>
                </a:solidFill>
                <a:latin typeface="Verdana" panose="020B0604030504040204" pitchFamily="34" charset="0"/>
                <a:ea typeface="Verdana" panose="020B0604030504040204" pitchFamily="34" charset="0"/>
              </a:rPr>
              <a:t>Rotors allow a helicopter to take off vertically and fly in all directions.</a:t>
            </a:r>
          </a:p>
        </p:txBody>
      </p:sp>
      <p:grpSp>
        <p:nvGrpSpPr>
          <p:cNvPr id="2" name="Group 1">
            <a:extLst>
              <a:ext uri="{FF2B5EF4-FFF2-40B4-BE49-F238E27FC236}">
                <a16:creationId xmlns:a16="http://schemas.microsoft.com/office/drawing/2014/main" id="{47088931-EA9C-4827-8AA6-BD8E4879110A}"/>
              </a:ext>
            </a:extLst>
          </p:cNvPr>
          <p:cNvGrpSpPr/>
          <p:nvPr/>
        </p:nvGrpSpPr>
        <p:grpSpPr>
          <a:xfrm>
            <a:off x="6943725" y="229613"/>
            <a:ext cx="2952750" cy="714360"/>
            <a:chOff x="6943725" y="229613"/>
            <a:chExt cx="2952750" cy="714360"/>
          </a:xfrm>
        </p:grpSpPr>
        <p:cxnSp>
          <p:nvCxnSpPr>
            <p:cNvPr id="17" name="Straight Arrow Connector 16">
              <a:extLst>
                <a:ext uri="{FF2B5EF4-FFF2-40B4-BE49-F238E27FC236}">
                  <a16:creationId xmlns:a16="http://schemas.microsoft.com/office/drawing/2014/main" id="{93FD828C-B550-41D1-8230-482D1470AC58}"/>
                </a:ext>
              </a:extLst>
            </p:cNvPr>
            <p:cNvCxnSpPr/>
            <p:nvPr/>
          </p:nvCxnSpPr>
          <p:spPr>
            <a:xfrm flipH="1">
              <a:off x="6943725" y="477651"/>
              <a:ext cx="457200" cy="466322"/>
            </a:xfrm>
            <a:prstGeom prst="straightConnector1">
              <a:avLst/>
            </a:prstGeom>
            <a:ln w="349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13698AC-85EE-4945-9D51-3B69D7AD4D7C}"/>
                </a:ext>
              </a:extLst>
            </p:cNvPr>
            <p:cNvSpPr txBox="1"/>
            <p:nvPr/>
          </p:nvSpPr>
          <p:spPr>
            <a:xfrm>
              <a:off x="7400925" y="229613"/>
              <a:ext cx="2495550" cy="369332"/>
            </a:xfrm>
            <a:prstGeom prst="rect">
              <a:avLst/>
            </a:prstGeom>
            <a:noFill/>
          </p:spPr>
          <p:txBody>
            <a:bodyPr wrap="square" rtlCol="0">
              <a:spAutoFit/>
            </a:bodyPr>
            <a:lstStyle/>
            <a:p>
              <a:r>
                <a:rPr lang="en-GB" dirty="0">
                  <a:solidFill>
                    <a:schemeClr val="accent2"/>
                  </a:solidFill>
                  <a:latin typeface="Verdana" panose="020B0604030504040204" pitchFamily="34" charset="0"/>
                  <a:ea typeface="Verdana" panose="020B0604030504040204" pitchFamily="34" charset="0"/>
                </a:rPr>
                <a:t>spinning rotors</a:t>
              </a:r>
            </a:p>
          </p:txBody>
        </p:sp>
      </p:grpSp>
      <p:grpSp>
        <p:nvGrpSpPr>
          <p:cNvPr id="3" name="Group 2">
            <a:extLst>
              <a:ext uri="{FF2B5EF4-FFF2-40B4-BE49-F238E27FC236}">
                <a16:creationId xmlns:a16="http://schemas.microsoft.com/office/drawing/2014/main" id="{0F051950-0A0C-4070-974E-A9F61FCB8516}"/>
              </a:ext>
            </a:extLst>
          </p:cNvPr>
          <p:cNvGrpSpPr/>
          <p:nvPr/>
        </p:nvGrpSpPr>
        <p:grpSpPr>
          <a:xfrm>
            <a:off x="2971799" y="2041515"/>
            <a:ext cx="2171702" cy="812682"/>
            <a:chOff x="2971799" y="2041515"/>
            <a:chExt cx="2171702" cy="812682"/>
          </a:xfrm>
        </p:grpSpPr>
        <p:cxnSp>
          <p:nvCxnSpPr>
            <p:cNvPr id="19" name="Straight Arrow Connector 18">
              <a:extLst>
                <a:ext uri="{FF2B5EF4-FFF2-40B4-BE49-F238E27FC236}">
                  <a16:creationId xmlns:a16="http://schemas.microsoft.com/office/drawing/2014/main" id="{46DC50A4-2750-4FE7-9241-DA6DE90A309A}"/>
                </a:ext>
              </a:extLst>
            </p:cNvPr>
            <p:cNvCxnSpPr>
              <a:cxnSpLocks/>
              <a:stCxn id="23" idx="0"/>
            </p:cNvCxnSpPr>
            <p:nvPr/>
          </p:nvCxnSpPr>
          <p:spPr>
            <a:xfrm flipV="1">
              <a:off x="4057650" y="2041515"/>
              <a:ext cx="121962" cy="443350"/>
            </a:xfrm>
            <a:prstGeom prst="straightConnector1">
              <a:avLst/>
            </a:prstGeom>
            <a:ln w="349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61EB56E2-4E86-4706-883C-430F10B15ADB}"/>
                </a:ext>
              </a:extLst>
            </p:cNvPr>
            <p:cNvSpPr txBox="1"/>
            <p:nvPr/>
          </p:nvSpPr>
          <p:spPr>
            <a:xfrm>
              <a:off x="2971799" y="2484865"/>
              <a:ext cx="2171702" cy="369332"/>
            </a:xfrm>
            <a:prstGeom prst="rect">
              <a:avLst/>
            </a:prstGeom>
            <a:noFill/>
          </p:spPr>
          <p:txBody>
            <a:bodyPr wrap="square" rtlCol="0">
              <a:spAutoFit/>
            </a:bodyPr>
            <a:lstStyle/>
            <a:p>
              <a:r>
                <a:rPr lang="en-GB" dirty="0">
                  <a:solidFill>
                    <a:schemeClr val="accent2"/>
                  </a:solidFill>
                  <a:latin typeface="Verdana" panose="020B0604030504040204" pitchFamily="34" charset="0"/>
                  <a:ea typeface="Verdana" panose="020B0604030504040204" pitchFamily="34" charset="0"/>
                </a:rPr>
                <a:t>spinning rotors</a:t>
              </a:r>
            </a:p>
          </p:txBody>
        </p:sp>
      </p:grpSp>
      <p:pic>
        <p:nvPicPr>
          <p:cNvPr id="26" name="Picture 25">
            <a:extLst>
              <a:ext uri="{FF2B5EF4-FFF2-40B4-BE49-F238E27FC236}">
                <a16:creationId xmlns:a16="http://schemas.microsoft.com/office/drawing/2014/main" id="{A4282BEB-0DD1-4AC2-8374-E162FFB312A3}"/>
              </a:ext>
            </a:extLst>
          </p:cNvPr>
          <p:cNvPicPr>
            <a:picLocks noChangeAspect="1"/>
          </p:cNvPicPr>
          <p:nvPr/>
        </p:nvPicPr>
        <p:blipFill rotWithShape="1">
          <a:blip r:embed="rId5">
            <a:extLst>
              <a:ext uri="{28A0092B-C50C-407E-A947-70E740481C1C}">
                <a14:useLocalDpi xmlns:a14="http://schemas.microsoft.com/office/drawing/2010/main" val="0"/>
              </a:ext>
            </a:extLst>
          </a:blip>
          <a:srcRect l="16263" t="33361" r="48963" b="46746"/>
          <a:stretch/>
        </p:blipFill>
        <p:spPr>
          <a:xfrm>
            <a:off x="6379470" y="3225886"/>
            <a:ext cx="4831040" cy="1981675"/>
          </a:xfrm>
          <a:prstGeom prst="rect">
            <a:avLst/>
          </a:prstGeom>
        </p:spPr>
      </p:pic>
      <p:cxnSp>
        <p:nvCxnSpPr>
          <p:cNvPr id="29" name="Straight Arrow Connector 28">
            <a:extLst>
              <a:ext uri="{FF2B5EF4-FFF2-40B4-BE49-F238E27FC236}">
                <a16:creationId xmlns:a16="http://schemas.microsoft.com/office/drawing/2014/main" id="{95A064B4-F1E3-462C-B32D-5338F707B59E}"/>
              </a:ext>
            </a:extLst>
          </p:cNvPr>
          <p:cNvCxnSpPr>
            <a:cxnSpLocks/>
          </p:cNvCxnSpPr>
          <p:nvPr/>
        </p:nvCxnSpPr>
        <p:spPr>
          <a:xfrm flipV="1">
            <a:off x="8794990" y="4216724"/>
            <a:ext cx="672860" cy="926020"/>
          </a:xfrm>
          <a:prstGeom prst="straightConnector1">
            <a:avLst/>
          </a:prstGeom>
          <a:ln w="603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 name="Cloud 4">
            <a:extLst>
              <a:ext uri="{FF2B5EF4-FFF2-40B4-BE49-F238E27FC236}">
                <a16:creationId xmlns:a16="http://schemas.microsoft.com/office/drawing/2014/main" id="{B597E71B-3CEC-4248-8910-118E9378E29F}"/>
              </a:ext>
            </a:extLst>
          </p:cNvPr>
          <p:cNvSpPr/>
          <p:nvPr/>
        </p:nvSpPr>
        <p:spPr>
          <a:xfrm>
            <a:off x="-106743" y="-24934"/>
            <a:ext cx="4433629" cy="2254106"/>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 name="Group 3">
            <a:extLst>
              <a:ext uri="{FF2B5EF4-FFF2-40B4-BE49-F238E27FC236}">
                <a16:creationId xmlns:a16="http://schemas.microsoft.com/office/drawing/2014/main" id="{D6BD172E-2609-4C99-8747-F82FCB71BD95}"/>
              </a:ext>
            </a:extLst>
          </p:cNvPr>
          <p:cNvGrpSpPr/>
          <p:nvPr/>
        </p:nvGrpSpPr>
        <p:grpSpPr>
          <a:xfrm>
            <a:off x="9010650" y="2854197"/>
            <a:ext cx="3221730" cy="931320"/>
            <a:chOff x="9010650" y="2854197"/>
            <a:chExt cx="3221730" cy="931320"/>
          </a:xfrm>
        </p:grpSpPr>
        <p:cxnSp>
          <p:nvCxnSpPr>
            <p:cNvPr id="28" name="Straight Arrow Connector 27">
              <a:extLst>
                <a:ext uri="{FF2B5EF4-FFF2-40B4-BE49-F238E27FC236}">
                  <a16:creationId xmlns:a16="http://schemas.microsoft.com/office/drawing/2014/main" id="{926032FD-479D-4A5C-94F7-A9B0499DA8FD}"/>
                </a:ext>
              </a:extLst>
            </p:cNvPr>
            <p:cNvCxnSpPr/>
            <p:nvPr/>
          </p:nvCxnSpPr>
          <p:spPr>
            <a:xfrm flipH="1">
              <a:off x="9010650" y="3225886"/>
              <a:ext cx="590550" cy="559631"/>
            </a:xfrm>
            <a:prstGeom prst="straightConnector1">
              <a:avLst/>
            </a:prstGeom>
            <a:ln w="603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D2FB970B-6DFA-46AF-B6C6-5A0BEECC56CF}"/>
                </a:ext>
              </a:extLst>
            </p:cNvPr>
            <p:cNvSpPr txBox="1"/>
            <p:nvPr/>
          </p:nvSpPr>
          <p:spPr>
            <a:xfrm>
              <a:off x="9601200" y="2854197"/>
              <a:ext cx="2631180" cy="646331"/>
            </a:xfrm>
            <a:prstGeom prst="rect">
              <a:avLst/>
            </a:prstGeom>
            <a:noFill/>
          </p:spPr>
          <p:txBody>
            <a:bodyPr wrap="square" rtlCol="0">
              <a:spAutoFit/>
            </a:bodyPr>
            <a:lstStyle/>
            <a:p>
              <a:pPr algn="ctr"/>
              <a:r>
                <a:rPr lang="en-GB" dirty="0">
                  <a:solidFill>
                    <a:schemeClr val="accent2"/>
                  </a:solidFill>
                  <a:latin typeface="Verdana" panose="020B0604030504040204" pitchFamily="34" charset="0"/>
                  <a:ea typeface="Verdana" panose="020B0604030504040204" pitchFamily="34" charset="0"/>
                </a:rPr>
                <a:t>Lighter-than-air helium gas in here.</a:t>
              </a:r>
            </a:p>
          </p:txBody>
        </p:sp>
      </p:grpSp>
      <p:sp>
        <p:nvSpPr>
          <p:cNvPr id="33" name="TextBox 32">
            <a:extLst>
              <a:ext uri="{FF2B5EF4-FFF2-40B4-BE49-F238E27FC236}">
                <a16:creationId xmlns:a16="http://schemas.microsoft.com/office/drawing/2014/main" id="{3E3DD904-1DBE-411B-B6D0-8CBFA614A6E7}"/>
              </a:ext>
            </a:extLst>
          </p:cNvPr>
          <p:cNvSpPr txBox="1"/>
          <p:nvPr/>
        </p:nvSpPr>
        <p:spPr>
          <a:xfrm>
            <a:off x="7733159" y="5207561"/>
            <a:ext cx="2631180" cy="646331"/>
          </a:xfrm>
          <a:prstGeom prst="rect">
            <a:avLst/>
          </a:prstGeom>
          <a:noFill/>
        </p:spPr>
        <p:txBody>
          <a:bodyPr wrap="square" rtlCol="0">
            <a:spAutoFit/>
          </a:bodyPr>
          <a:lstStyle/>
          <a:p>
            <a:pPr algn="ctr"/>
            <a:r>
              <a:rPr lang="en-GB" dirty="0">
                <a:solidFill>
                  <a:schemeClr val="accent2"/>
                </a:solidFill>
                <a:latin typeface="Verdana" panose="020B0604030504040204" pitchFamily="34" charset="0"/>
                <a:ea typeface="Verdana" panose="020B0604030504040204" pitchFamily="34" charset="0"/>
              </a:rPr>
              <a:t>Engine and propeller provides thrust.</a:t>
            </a:r>
          </a:p>
        </p:txBody>
      </p:sp>
      <p:sp>
        <p:nvSpPr>
          <p:cNvPr id="6" name="TextBox 5">
            <a:extLst>
              <a:ext uri="{FF2B5EF4-FFF2-40B4-BE49-F238E27FC236}">
                <a16:creationId xmlns:a16="http://schemas.microsoft.com/office/drawing/2014/main" id="{96D47AC4-1628-471F-B5DF-E7FB9DE44D44}"/>
              </a:ext>
            </a:extLst>
          </p:cNvPr>
          <p:cNvSpPr txBox="1"/>
          <p:nvPr/>
        </p:nvSpPr>
        <p:spPr>
          <a:xfrm>
            <a:off x="297027" y="263262"/>
            <a:ext cx="3626088" cy="1631216"/>
          </a:xfrm>
          <a:prstGeom prst="rect">
            <a:avLst/>
          </a:prstGeom>
          <a:noFill/>
        </p:spPr>
        <p:txBody>
          <a:bodyPr wrap="square" rtlCol="0">
            <a:spAutoFit/>
          </a:bodyPr>
          <a:lstStyle/>
          <a:p>
            <a:pPr algn="ctr"/>
            <a:r>
              <a:rPr lang="en-GB" sz="1200" dirty="0">
                <a:solidFill>
                  <a:schemeClr val="tx2"/>
                </a:solidFill>
                <a:latin typeface="Verdana" panose="020B0604030504040204" pitchFamily="34" charset="0"/>
                <a:ea typeface="Verdana" panose="020B0604030504040204" pitchFamily="34" charset="0"/>
              </a:rPr>
              <a:t>FLYING LESSON 4:</a:t>
            </a:r>
          </a:p>
          <a:p>
            <a:pPr algn="ctr"/>
            <a:endParaRPr lang="en-GB" sz="400" dirty="0">
              <a:solidFill>
                <a:schemeClr val="tx2"/>
              </a:solidFill>
              <a:latin typeface="Verdana" panose="020B0604030504040204" pitchFamily="34" charset="0"/>
              <a:ea typeface="Verdana" panose="020B0604030504040204" pitchFamily="34" charset="0"/>
            </a:endParaRPr>
          </a:p>
          <a:p>
            <a:pPr algn="ctr"/>
            <a:r>
              <a:rPr lang="en-GB" sz="1200" dirty="0">
                <a:solidFill>
                  <a:schemeClr val="tx2"/>
                </a:solidFill>
                <a:latin typeface="Verdana" panose="020B0604030504040204" pitchFamily="34" charset="0"/>
                <a:ea typeface="Verdana" panose="020B0604030504040204" pitchFamily="34" charset="0"/>
              </a:rPr>
              <a:t>How to fly without wings</a:t>
            </a:r>
          </a:p>
          <a:p>
            <a:pPr algn="ctr"/>
            <a:endParaRPr lang="en-GB" sz="1200" dirty="0">
              <a:solidFill>
                <a:schemeClr val="tx2"/>
              </a:solidFill>
              <a:latin typeface="Verdana" panose="020B0604030504040204" pitchFamily="34" charset="0"/>
              <a:ea typeface="Verdana" panose="020B0604030504040204" pitchFamily="34" charset="0"/>
            </a:endParaRPr>
          </a:p>
          <a:p>
            <a:pPr algn="ctr"/>
            <a:r>
              <a:rPr lang="en-GB" sz="1200" dirty="0">
                <a:solidFill>
                  <a:schemeClr val="tx2"/>
                </a:solidFill>
                <a:latin typeface="Verdana" panose="020B0604030504040204" pitchFamily="34" charset="0"/>
                <a:ea typeface="Verdana" panose="020B0604030504040204" pitchFamily="34" charset="0"/>
              </a:rPr>
              <a:t>Helicopters don’t have wings. Their rotors are combined propellers and wings. Rotors are aerofoil shaped to produce lift. By altering the angle of the rotors, the</a:t>
            </a:r>
            <a:br>
              <a:rPr lang="en-GB" sz="1200" dirty="0">
                <a:solidFill>
                  <a:schemeClr val="tx2"/>
                </a:solidFill>
                <a:latin typeface="Verdana" panose="020B0604030504040204" pitchFamily="34" charset="0"/>
                <a:ea typeface="Verdana" panose="020B0604030504040204" pitchFamily="34" charset="0"/>
              </a:rPr>
            </a:br>
            <a:r>
              <a:rPr lang="en-GB" sz="1200" dirty="0">
                <a:solidFill>
                  <a:schemeClr val="tx2"/>
                </a:solidFill>
                <a:latin typeface="Verdana" panose="020B0604030504040204" pitchFamily="34" charset="0"/>
                <a:ea typeface="Verdana" panose="020B0604030504040204" pitchFamily="34" charset="0"/>
              </a:rPr>
              <a:t>pilot produces thrust</a:t>
            </a:r>
            <a:r>
              <a:rPr lang="en-GB" sz="900" dirty="0">
                <a:solidFill>
                  <a:schemeClr val="tx2"/>
                </a:solidFill>
                <a:latin typeface="Verdana" panose="020B0604030504040204" pitchFamily="34" charset="0"/>
                <a:ea typeface="Verdana" panose="020B0604030504040204" pitchFamily="34" charset="0"/>
              </a:rPr>
              <a:t>.</a:t>
            </a:r>
          </a:p>
        </p:txBody>
      </p:sp>
    </p:spTree>
    <p:extLst>
      <p:ext uri="{BB962C8B-B14F-4D97-AF65-F5344CB8AC3E}">
        <p14:creationId xmlns:p14="http://schemas.microsoft.com/office/powerpoint/2010/main" val="1157970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5"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CC382F-7BC5-43DC-B126-A3BAB28DE00C}"/>
              </a:ext>
            </a:extLst>
          </p:cNvPr>
          <p:cNvPicPr>
            <a:picLocks noChangeAspect="1"/>
          </p:cNvPicPr>
          <p:nvPr/>
        </p:nvPicPr>
        <p:blipFill rotWithShape="1">
          <a:blip r:embed="rId2">
            <a:extLst>
              <a:ext uri="{28A0092B-C50C-407E-A947-70E740481C1C}">
                <a14:useLocalDpi xmlns:a14="http://schemas.microsoft.com/office/drawing/2010/main" val="0"/>
              </a:ext>
            </a:extLst>
          </a:blip>
          <a:srcRect l="50085" t="38088" r="1952" b="8309"/>
          <a:stretch/>
        </p:blipFill>
        <p:spPr>
          <a:xfrm>
            <a:off x="0" y="0"/>
            <a:ext cx="12191999" cy="6846822"/>
          </a:xfrm>
          <a:prstGeom prst="rect">
            <a:avLst/>
          </a:prstGeom>
        </p:spPr>
      </p:pic>
      <p:sp>
        <p:nvSpPr>
          <p:cNvPr id="6" name="TextBox 5">
            <a:extLst>
              <a:ext uri="{FF2B5EF4-FFF2-40B4-BE49-F238E27FC236}">
                <a16:creationId xmlns:a16="http://schemas.microsoft.com/office/drawing/2014/main" id="{9A792931-6E7D-414C-8D6E-78D5710845EB}"/>
              </a:ext>
            </a:extLst>
          </p:cNvPr>
          <p:cNvSpPr txBox="1"/>
          <p:nvPr/>
        </p:nvSpPr>
        <p:spPr>
          <a:xfrm>
            <a:off x="4859690" y="4951138"/>
            <a:ext cx="2590864" cy="954107"/>
          </a:xfrm>
          <a:prstGeom prst="rect">
            <a:avLst/>
          </a:prstGeom>
          <a:noFill/>
        </p:spPr>
        <p:txBody>
          <a:bodyPr wrap="square" rtlCol="0">
            <a:spAutoFit/>
          </a:bodyPr>
          <a:lstStyle/>
          <a:p>
            <a:pPr algn="ctr"/>
            <a:r>
              <a:rPr lang="en-GB" sz="1400" dirty="0">
                <a:solidFill>
                  <a:schemeClr val="tx2"/>
                </a:solidFill>
                <a:latin typeface="Verdana" panose="020B0604030504040204" pitchFamily="34" charset="0"/>
                <a:ea typeface="Verdana" panose="020B0604030504040204" pitchFamily="34" charset="0"/>
              </a:rPr>
              <a:t>Rising hot air is called a thermal. Hawks and other gliding birds also make use of these thermals.</a:t>
            </a:r>
          </a:p>
        </p:txBody>
      </p:sp>
      <p:sp>
        <p:nvSpPr>
          <p:cNvPr id="7" name="TextBox 6">
            <a:extLst>
              <a:ext uri="{FF2B5EF4-FFF2-40B4-BE49-F238E27FC236}">
                <a16:creationId xmlns:a16="http://schemas.microsoft.com/office/drawing/2014/main" id="{009F42CC-7B2C-4D3B-B234-0C8113F02FF7}"/>
              </a:ext>
            </a:extLst>
          </p:cNvPr>
          <p:cNvSpPr txBox="1"/>
          <p:nvPr/>
        </p:nvSpPr>
        <p:spPr>
          <a:xfrm>
            <a:off x="586740" y="77853"/>
            <a:ext cx="4770120" cy="1877437"/>
          </a:xfrm>
          <a:prstGeom prst="rect">
            <a:avLst/>
          </a:prstGeom>
          <a:noFill/>
        </p:spPr>
        <p:txBody>
          <a:bodyPr wrap="square" rtlCol="0">
            <a:spAutoFit/>
          </a:bodyPr>
          <a:lstStyle/>
          <a:p>
            <a:pPr algn="ctr"/>
            <a:r>
              <a:rPr lang="en-GB" sz="1400" b="1" dirty="0">
                <a:solidFill>
                  <a:schemeClr val="tx2"/>
                </a:solidFill>
                <a:latin typeface="Verdana" panose="020B0604030504040204" pitchFamily="34" charset="0"/>
                <a:ea typeface="Verdana" panose="020B0604030504040204" pitchFamily="34" charset="0"/>
              </a:rPr>
              <a:t>GLIDING HIGH</a:t>
            </a:r>
          </a:p>
          <a:p>
            <a:pPr algn="ctr"/>
            <a:endParaRPr lang="en-GB" sz="400" b="1" dirty="0">
              <a:solidFill>
                <a:schemeClr val="tx2"/>
              </a:solidFill>
              <a:latin typeface="Verdana" panose="020B0604030504040204" pitchFamily="34" charset="0"/>
              <a:ea typeface="Verdana" panose="020B0604030504040204" pitchFamily="34" charset="0"/>
            </a:endParaRPr>
          </a:p>
          <a:p>
            <a:pPr algn="ctr"/>
            <a:r>
              <a:rPr lang="en-GB" sz="1400" dirty="0">
                <a:solidFill>
                  <a:schemeClr val="tx2"/>
                </a:solidFill>
                <a:latin typeface="Verdana" panose="020B0604030504040204" pitchFamily="34" charset="0"/>
                <a:ea typeface="Verdana" panose="020B0604030504040204" pitchFamily="34" charset="0"/>
              </a:rPr>
              <a:t>Gliders have wings but no engine. They take to the air with the aid of a powered aircraft or high-speed winch and they use pockets of air to get more lift. If the ground is hot, warm air will rise. Air also rises if wind hits a mountain. If there is no rising air, the glider loses height smoothly </a:t>
            </a:r>
            <a:br>
              <a:rPr lang="en-GB" sz="1400" dirty="0">
                <a:solidFill>
                  <a:schemeClr val="tx2"/>
                </a:solidFill>
                <a:latin typeface="Verdana" panose="020B0604030504040204" pitchFamily="34" charset="0"/>
                <a:ea typeface="Verdana" panose="020B0604030504040204" pitchFamily="34" charset="0"/>
              </a:rPr>
            </a:br>
            <a:r>
              <a:rPr lang="en-GB" sz="1400" dirty="0">
                <a:solidFill>
                  <a:schemeClr val="tx2"/>
                </a:solidFill>
                <a:latin typeface="Verdana" panose="020B0604030504040204" pitchFamily="34" charset="0"/>
                <a:ea typeface="Verdana" panose="020B0604030504040204" pitchFamily="34" charset="0"/>
              </a:rPr>
              <a:t>and gradually.</a:t>
            </a:r>
          </a:p>
        </p:txBody>
      </p:sp>
      <p:pic>
        <p:nvPicPr>
          <p:cNvPr id="9" name="Picture 8">
            <a:extLst>
              <a:ext uri="{FF2B5EF4-FFF2-40B4-BE49-F238E27FC236}">
                <a16:creationId xmlns:a16="http://schemas.microsoft.com/office/drawing/2014/main" id="{F03CACD5-CC40-4702-9987-0BD96C0EAF68}"/>
              </a:ext>
            </a:extLst>
          </p:cNvPr>
          <p:cNvPicPr>
            <a:picLocks noChangeAspect="1"/>
          </p:cNvPicPr>
          <p:nvPr/>
        </p:nvPicPr>
        <p:blipFill rotWithShape="1">
          <a:blip r:embed="rId3">
            <a:extLst>
              <a:ext uri="{28A0092B-C50C-407E-A947-70E740481C1C}">
                <a14:useLocalDpi xmlns:a14="http://schemas.microsoft.com/office/drawing/2010/main" val="0"/>
              </a:ext>
            </a:extLst>
          </a:blip>
          <a:srcRect l="67755" t="47196" r="17980" b="24445"/>
          <a:stretch/>
        </p:blipFill>
        <p:spPr>
          <a:xfrm>
            <a:off x="5618163" y="3080730"/>
            <a:ext cx="1422400" cy="2027676"/>
          </a:xfrm>
          <a:prstGeom prst="rect">
            <a:avLst/>
          </a:prstGeom>
        </p:spPr>
      </p:pic>
      <p:pic>
        <p:nvPicPr>
          <p:cNvPr id="11" name="Picture 10">
            <a:extLst>
              <a:ext uri="{FF2B5EF4-FFF2-40B4-BE49-F238E27FC236}">
                <a16:creationId xmlns:a16="http://schemas.microsoft.com/office/drawing/2014/main" id="{4C1092A7-E1DA-4F87-8DC9-3A6AF977D7C7}"/>
              </a:ext>
            </a:extLst>
          </p:cNvPr>
          <p:cNvPicPr>
            <a:picLocks noChangeAspect="1"/>
          </p:cNvPicPr>
          <p:nvPr/>
        </p:nvPicPr>
        <p:blipFill rotWithShape="1">
          <a:blip r:embed="rId4">
            <a:extLst>
              <a:ext uri="{28A0092B-C50C-407E-A947-70E740481C1C}">
                <a14:useLocalDpi xmlns:a14="http://schemas.microsoft.com/office/drawing/2010/main" val="0"/>
              </a:ext>
            </a:extLst>
          </a:blip>
          <a:srcRect l="66461" r="11530" b="49436"/>
          <a:stretch/>
        </p:blipFill>
        <p:spPr>
          <a:xfrm>
            <a:off x="5448691" y="-208847"/>
            <a:ext cx="2208313" cy="3637847"/>
          </a:xfrm>
          <a:prstGeom prst="rect">
            <a:avLst/>
          </a:prstGeom>
        </p:spPr>
      </p:pic>
      <p:pic>
        <p:nvPicPr>
          <p:cNvPr id="13" name="Picture 12">
            <a:extLst>
              <a:ext uri="{FF2B5EF4-FFF2-40B4-BE49-F238E27FC236}">
                <a16:creationId xmlns:a16="http://schemas.microsoft.com/office/drawing/2014/main" id="{1D3503C8-76D2-44F7-9973-C725DCFBD864}"/>
              </a:ext>
            </a:extLst>
          </p:cNvPr>
          <p:cNvPicPr>
            <a:picLocks noChangeAspect="1"/>
          </p:cNvPicPr>
          <p:nvPr/>
        </p:nvPicPr>
        <p:blipFill rotWithShape="1">
          <a:blip r:embed="rId5">
            <a:extLst>
              <a:ext uri="{28A0092B-C50C-407E-A947-70E740481C1C}">
                <a14:useLocalDpi xmlns:a14="http://schemas.microsoft.com/office/drawing/2010/main" val="0"/>
              </a:ext>
            </a:extLst>
          </a:blip>
          <a:srcRect l="79744" t="61799" b="14074"/>
          <a:stretch/>
        </p:blipFill>
        <p:spPr>
          <a:xfrm>
            <a:off x="8240217" y="881370"/>
            <a:ext cx="3058988" cy="2612572"/>
          </a:xfrm>
          <a:prstGeom prst="rect">
            <a:avLst/>
          </a:prstGeom>
        </p:spPr>
      </p:pic>
    </p:spTree>
    <p:extLst>
      <p:ext uri="{BB962C8B-B14F-4D97-AF65-F5344CB8AC3E}">
        <p14:creationId xmlns:p14="http://schemas.microsoft.com/office/powerpoint/2010/main" val="147409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CC382F-7BC5-43DC-B126-A3BAB28DE00C}"/>
              </a:ext>
            </a:extLst>
          </p:cNvPr>
          <p:cNvPicPr>
            <a:picLocks noChangeAspect="1"/>
          </p:cNvPicPr>
          <p:nvPr/>
        </p:nvPicPr>
        <p:blipFill rotWithShape="1">
          <a:blip r:embed="rId2">
            <a:extLst>
              <a:ext uri="{28A0092B-C50C-407E-A947-70E740481C1C}">
                <a14:useLocalDpi xmlns:a14="http://schemas.microsoft.com/office/drawing/2010/main" val="0"/>
              </a:ext>
            </a:extLst>
          </a:blip>
          <a:srcRect l="50085" t="38088" r="1952" b="8309"/>
          <a:stretch/>
        </p:blipFill>
        <p:spPr>
          <a:xfrm>
            <a:off x="0" y="0"/>
            <a:ext cx="12191999" cy="6846822"/>
          </a:xfrm>
          <a:prstGeom prst="rect">
            <a:avLst/>
          </a:prstGeom>
        </p:spPr>
      </p:pic>
      <p:sp>
        <p:nvSpPr>
          <p:cNvPr id="2" name="TextBox 1">
            <a:extLst>
              <a:ext uri="{FF2B5EF4-FFF2-40B4-BE49-F238E27FC236}">
                <a16:creationId xmlns:a16="http://schemas.microsoft.com/office/drawing/2014/main" id="{3587AC55-6FD7-4A36-A24B-F7D72FBE1461}"/>
              </a:ext>
            </a:extLst>
          </p:cNvPr>
          <p:cNvSpPr txBox="1"/>
          <p:nvPr/>
        </p:nvSpPr>
        <p:spPr>
          <a:xfrm>
            <a:off x="1242060" y="298018"/>
            <a:ext cx="4130489" cy="1077218"/>
          </a:xfrm>
          <a:prstGeom prst="rect">
            <a:avLst/>
          </a:prstGeom>
          <a:noFill/>
        </p:spPr>
        <p:txBody>
          <a:bodyPr wrap="square" rtlCol="0">
            <a:spAutoFit/>
          </a:bodyPr>
          <a:lstStyle/>
          <a:p>
            <a:r>
              <a:rPr lang="en-US" sz="3200" b="1" dirty="0">
                <a:latin typeface="Verdana" panose="020B0604030504040204" pitchFamily="34" charset="0"/>
                <a:ea typeface="Verdana" panose="020B0604030504040204" pitchFamily="34" charset="0"/>
              </a:rPr>
              <a:t>Straw plane investigation</a:t>
            </a:r>
            <a:endParaRPr lang="en-GB" sz="3200" b="1" dirty="0">
              <a:latin typeface="Verdana" panose="020B0604030504040204" pitchFamily="34" charset="0"/>
              <a:ea typeface="Verdana" panose="020B0604030504040204" pitchFamily="34" charset="0"/>
            </a:endParaRPr>
          </a:p>
        </p:txBody>
      </p:sp>
      <p:sp>
        <p:nvSpPr>
          <p:cNvPr id="3" name="TextBox 2">
            <a:extLst>
              <a:ext uri="{FF2B5EF4-FFF2-40B4-BE49-F238E27FC236}">
                <a16:creationId xmlns:a16="http://schemas.microsoft.com/office/drawing/2014/main" id="{0A16E108-6D4C-43AD-9C1F-706BD02472EF}"/>
              </a:ext>
            </a:extLst>
          </p:cNvPr>
          <p:cNvSpPr txBox="1"/>
          <p:nvPr/>
        </p:nvSpPr>
        <p:spPr>
          <a:xfrm>
            <a:off x="1030808" y="2295728"/>
            <a:ext cx="3832698" cy="307777"/>
          </a:xfrm>
          <a:prstGeom prst="rect">
            <a:avLst/>
          </a:prstGeom>
          <a:noFill/>
        </p:spPr>
        <p:txBody>
          <a:bodyPr wrap="square" rtlCol="0">
            <a:spAutoFit/>
          </a:bodyPr>
          <a:lstStyle/>
          <a:p>
            <a:r>
              <a:rPr lang="en-US" sz="1400" b="1" dirty="0">
                <a:latin typeface="Verdana" panose="020B0604030504040204" pitchFamily="34" charset="0"/>
                <a:ea typeface="Verdana" panose="020B0604030504040204" pitchFamily="34" charset="0"/>
              </a:rPr>
              <a:t>What you do:</a:t>
            </a:r>
            <a:endParaRPr lang="en-GB" sz="1400" b="1" dirty="0">
              <a:latin typeface="Verdana" panose="020B0604030504040204" pitchFamily="34" charset="0"/>
              <a:ea typeface="Verdana" panose="020B0604030504040204" pitchFamily="34" charset="0"/>
            </a:endParaRPr>
          </a:p>
        </p:txBody>
      </p:sp>
      <p:pic>
        <p:nvPicPr>
          <p:cNvPr id="8" name="Picture 7" descr="A picture containing indoor, object&#10;&#10;Description generated with high confidence">
            <a:extLst>
              <a:ext uri="{FF2B5EF4-FFF2-40B4-BE49-F238E27FC236}">
                <a16:creationId xmlns:a16="http://schemas.microsoft.com/office/drawing/2014/main" id="{5AB1D1F8-DAF7-4700-ABD8-93C19B169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252778">
            <a:off x="4897259" y="986377"/>
            <a:ext cx="2387864" cy="3183818"/>
          </a:xfrm>
          <a:prstGeom prst="roundRect">
            <a:avLst>
              <a:gd name="adj" fmla="val 8594"/>
            </a:avLst>
          </a:prstGeom>
          <a:solidFill>
            <a:srgbClr val="FFFFFF">
              <a:shade val="85000"/>
            </a:srgbClr>
          </a:solidFill>
          <a:ln w="38100">
            <a:solidFill>
              <a:schemeClr val="tx2">
                <a:lumMod val="50000"/>
              </a:schemeClr>
            </a:solidFill>
          </a:ln>
          <a:effectLst/>
        </p:spPr>
      </p:pic>
      <p:sp>
        <p:nvSpPr>
          <p:cNvPr id="14" name="TextBox 13">
            <a:extLst>
              <a:ext uri="{FF2B5EF4-FFF2-40B4-BE49-F238E27FC236}">
                <a16:creationId xmlns:a16="http://schemas.microsoft.com/office/drawing/2014/main" id="{1B6EE6F0-7A95-462F-95B0-218FCC1ACADE}"/>
              </a:ext>
            </a:extLst>
          </p:cNvPr>
          <p:cNvSpPr txBox="1"/>
          <p:nvPr/>
        </p:nvSpPr>
        <p:spPr>
          <a:xfrm>
            <a:off x="1885684" y="4916474"/>
            <a:ext cx="3833472" cy="523220"/>
          </a:xfrm>
          <a:prstGeom prst="rect">
            <a:avLst/>
          </a:prstGeom>
          <a:noFill/>
        </p:spPr>
        <p:txBody>
          <a:bodyPr wrap="square" rtlCol="0">
            <a:spAutoFit/>
          </a:bodyPr>
          <a:lstStyle/>
          <a:p>
            <a:pPr marL="342900" indent="-342900">
              <a:buFont typeface="+mj-lt"/>
              <a:buAutoNum type="arabicPeriod" startAt="4"/>
            </a:pPr>
            <a:r>
              <a:rPr lang="en-US" sz="1400" dirty="0">
                <a:latin typeface="Verdana" panose="020B0604030504040204" pitchFamily="34" charset="0"/>
                <a:ea typeface="Verdana" panose="020B0604030504040204" pitchFamily="34" charset="0"/>
              </a:rPr>
              <a:t>Stick an A loop to one end of each of the three straws.</a:t>
            </a:r>
            <a:endParaRPr lang="en-GB" sz="1400" dirty="0">
              <a:latin typeface="Verdana" panose="020B0604030504040204" pitchFamily="34" charset="0"/>
              <a:ea typeface="Verdana" panose="020B0604030504040204" pitchFamily="34" charset="0"/>
            </a:endParaRPr>
          </a:p>
        </p:txBody>
      </p:sp>
      <p:sp>
        <p:nvSpPr>
          <p:cNvPr id="16" name="TextBox 15">
            <a:extLst>
              <a:ext uri="{FF2B5EF4-FFF2-40B4-BE49-F238E27FC236}">
                <a16:creationId xmlns:a16="http://schemas.microsoft.com/office/drawing/2014/main" id="{F84A0CB7-1405-4611-8F08-359FD92E5399}"/>
              </a:ext>
            </a:extLst>
          </p:cNvPr>
          <p:cNvSpPr txBox="1"/>
          <p:nvPr/>
        </p:nvSpPr>
        <p:spPr>
          <a:xfrm>
            <a:off x="1030777" y="3269522"/>
            <a:ext cx="2793077" cy="738664"/>
          </a:xfrm>
          <a:prstGeom prst="rect">
            <a:avLst/>
          </a:prstGeom>
          <a:noFill/>
        </p:spPr>
        <p:txBody>
          <a:bodyPr wrap="square" rtlCol="0">
            <a:spAutoFit/>
          </a:bodyPr>
          <a:lstStyle/>
          <a:p>
            <a:pPr marL="342900" indent="-342900">
              <a:buFont typeface="+mj-lt"/>
              <a:buAutoNum type="arabicPeriod" startAt="2"/>
            </a:pPr>
            <a:r>
              <a:rPr lang="en-US" sz="1400" dirty="0">
                <a:latin typeface="Verdana" panose="020B0604030504040204" pitchFamily="34" charset="0"/>
                <a:ea typeface="Verdana" panose="020B0604030504040204" pitchFamily="34" charset="0"/>
              </a:rPr>
              <a:t>Loop the shapes marked A and secure with sticky tape.</a:t>
            </a:r>
            <a:endParaRPr lang="en-GB" sz="1400" dirty="0">
              <a:latin typeface="Verdana" panose="020B0604030504040204" pitchFamily="34" charset="0"/>
              <a:ea typeface="Verdana" panose="020B0604030504040204" pitchFamily="34" charset="0"/>
            </a:endParaRPr>
          </a:p>
        </p:txBody>
      </p:sp>
      <p:sp>
        <p:nvSpPr>
          <p:cNvPr id="17" name="TextBox 16">
            <a:extLst>
              <a:ext uri="{FF2B5EF4-FFF2-40B4-BE49-F238E27FC236}">
                <a16:creationId xmlns:a16="http://schemas.microsoft.com/office/drawing/2014/main" id="{5274A3CE-5FD5-4FB3-A6F9-C794206C057A}"/>
              </a:ext>
            </a:extLst>
          </p:cNvPr>
          <p:cNvSpPr txBox="1"/>
          <p:nvPr/>
        </p:nvSpPr>
        <p:spPr>
          <a:xfrm>
            <a:off x="1030776" y="4072726"/>
            <a:ext cx="2793077" cy="738664"/>
          </a:xfrm>
          <a:prstGeom prst="rect">
            <a:avLst/>
          </a:prstGeom>
          <a:noFill/>
        </p:spPr>
        <p:txBody>
          <a:bodyPr wrap="square" rtlCol="0">
            <a:spAutoFit/>
          </a:bodyPr>
          <a:lstStyle/>
          <a:p>
            <a:pPr marL="342900" indent="-342900">
              <a:buFont typeface="+mj-lt"/>
              <a:buAutoNum type="arabicPeriod" startAt="3"/>
            </a:pPr>
            <a:r>
              <a:rPr lang="en-US" sz="1400" dirty="0">
                <a:latin typeface="Verdana" panose="020B0604030504040204" pitchFamily="34" charset="0"/>
                <a:ea typeface="Verdana" panose="020B0604030504040204" pitchFamily="34" charset="0"/>
              </a:rPr>
              <a:t>Fold along the dotted lines of B, C and D and secure with sticky tape.</a:t>
            </a:r>
            <a:endParaRPr lang="en-GB" sz="1400" dirty="0">
              <a:latin typeface="Verdana" panose="020B0604030504040204" pitchFamily="34" charset="0"/>
              <a:ea typeface="Verdana" panose="020B0604030504040204" pitchFamily="34" charset="0"/>
            </a:endParaRPr>
          </a:p>
        </p:txBody>
      </p:sp>
      <p:sp>
        <p:nvSpPr>
          <p:cNvPr id="18" name="TextBox 17">
            <a:extLst>
              <a:ext uri="{FF2B5EF4-FFF2-40B4-BE49-F238E27FC236}">
                <a16:creationId xmlns:a16="http://schemas.microsoft.com/office/drawing/2014/main" id="{0AEED194-DD13-4D89-959F-BB89B2158A3A}"/>
              </a:ext>
            </a:extLst>
          </p:cNvPr>
          <p:cNvSpPr txBox="1"/>
          <p:nvPr/>
        </p:nvSpPr>
        <p:spPr>
          <a:xfrm>
            <a:off x="1034202" y="2868679"/>
            <a:ext cx="2793077" cy="307777"/>
          </a:xfrm>
          <a:prstGeom prst="rect">
            <a:avLst/>
          </a:prstGeom>
          <a:noFill/>
        </p:spPr>
        <p:txBody>
          <a:bodyPr wrap="square" rtlCol="0">
            <a:spAutoFit/>
          </a:bodyPr>
          <a:lstStyle/>
          <a:p>
            <a:pPr marL="342900" indent="-342900">
              <a:buFont typeface="+mj-lt"/>
              <a:buAutoNum type="arabicPeriod"/>
            </a:pPr>
            <a:r>
              <a:rPr lang="en-US" sz="1400" dirty="0">
                <a:latin typeface="Verdana" panose="020B0604030504040204" pitchFamily="34" charset="0"/>
                <a:ea typeface="Verdana" panose="020B0604030504040204" pitchFamily="34" charset="0"/>
              </a:rPr>
              <a:t>Cut out the paper strips.</a:t>
            </a:r>
            <a:endParaRPr lang="en-GB" sz="1400" dirty="0">
              <a:latin typeface="Verdana" panose="020B0604030504040204" pitchFamily="34" charset="0"/>
              <a:ea typeface="Verdana" panose="020B0604030504040204" pitchFamily="34" charset="0"/>
            </a:endParaRPr>
          </a:p>
        </p:txBody>
      </p:sp>
      <p:sp>
        <p:nvSpPr>
          <p:cNvPr id="19" name="TextBox 18">
            <a:extLst>
              <a:ext uri="{FF2B5EF4-FFF2-40B4-BE49-F238E27FC236}">
                <a16:creationId xmlns:a16="http://schemas.microsoft.com/office/drawing/2014/main" id="{41007F1B-791A-49D6-A173-3A5F1F330831}"/>
              </a:ext>
            </a:extLst>
          </p:cNvPr>
          <p:cNvSpPr txBox="1"/>
          <p:nvPr/>
        </p:nvSpPr>
        <p:spPr>
          <a:xfrm>
            <a:off x="2913434" y="5549625"/>
            <a:ext cx="2793077" cy="523220"/>
          </a:xfrm>
          <a:prstGeom prst="rect">
            <a:avLst/>
          </a:prstGeom>
          <a:noFill/>
        </p:spPr>
        <p:txBody>
          <a:bodyPr wrap="square" rtlCol="0">
            <a:spAutoFit/>
          </a:bodyPr>
          <a:lstStyle/>
          <a:p>
            <a:pPr marL="342900" indent="-342900">
              <a:buFont typeface="+mj-lt"/>
              <a:buAutoNum type="arabicPeriod" startAt="5"/>
            </a:pPr>
            <a:r>
              <a:rPr lang="en-US" sz="1400" dirty="0">
                <a:latin typeface="Verdana" panose="020B0604030504040204" pitchFamily="34" charset="0"/>
                <a:ea typeface="Verdana" panose="020B0604030504040204" pitchFamily="34" charset="0"/>
              </a:rPr>
              <a:t>Stick B, C and D to the other ends of the straws.</a:t>
            </a:r>
            <a:endParaRPr lang="en-GB" sz="1400" dirty="0">
              <a:latin typeface="Verdana" panose="020B0604030504040204" pitchFamily="34" charset="0"/>
              <a:ea typeface="Verdana" panose="020B0604030504040204" pitchFamily="34" charset="0"/>
            </a:endParaRPr>
          </a:p>
        </p:txBody>
      </p:sp>
      <p:sp>
        <p:nvSpPr>
          <p:cNvPr id="24" name="Rectangle: Rounded Corners 23">
            <a:extLst>
              <a:ext uri="{FF2B5EF4-FFF2-40B4-BE49-F238E27FC236}">
                <a16:creationId xmlns:a16="http://schemas.microsoft.com/office/drawing/2014/main" id="{57D0624D-5E99-4FAA-B344-F4E3F18A6957}"/>
              </a:ext>
            </a:extLst>
          </p:cNvPr>
          <p:cNvSpPr/>
          <p:nvPr/>
        </p:nvSpPr>
        <p:spPr>
          <a:xfrm>
            <a:off x="6226233" y="3176456"/>
            <a:ext cx="5835534" cy="3670366"/>
          </a:xfrm>
          <a:prstGeom prst="roundRect">
            <a:avLst/>
          </a:prstGeom>
          <a:solidFill>
            <a:schemeClr val="accent5">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Box 19">
            <a:extLst>
              <a:ext uri="{FF2B5EF4-FFF2-40B4-BE49-F238E27FC236}">
                <a16:creationId xmlns:a16="http://schemas.microsoft.com/office/drawing/2014/main" id="{98D97BDB-D0BB-4BEC-A7EF-E5229198091C}"/>
              </a:ext>
            </a:extLst>
          </p:cNvPr>
          <p:cNvSpPr txBox="1"/>
          <p:nvPr/>
        </p:nvSpPr>
        <p:spPr>
          <a:xfrm>
            <a:off x="6516913" y="3736383"/>
            <a:ext cx="4739716" cy="523220"/>
          </a:xfrm>
          <a:prstGeom prst="rect">
            <a:avLst/>
          </a:prstGeom>
          <a:noFill/>
        </p:spPr>
        <p:txBody>
          <a:bodyPr wrap="square" rtlCol="0">
            <a:spAutoFit/>
          </a:bodyPr>
          <a:lstStyle/>
          <a:p>
            <a:r>
              <a:rPr lang="en-US" sz="1400" b="1" dirty="0">
                <a:latin typeface="Verdana" panose="020B0604030504040204" pitchFamily="34" charset="0"/>
                <a:ea typeface="Verdana" panose="020B0604030504040204" pitchFamily="34" charset="0"/>
              </a:rPr>
              <a:t>Test your straw planes like a scientist!</a:t>
            </a:r>
          </a:p>
          <a:p>
            <a:endParaRPr lang="en-GB" sz="1400" dirty="0">
              <a:latin typeface="Verdana" panose="020B0604030504040204" pitchFamily="34" charset="0"/>
              <a:ea typeface="Verdana" panose="020B0604030504040204" pitchFamily="34" charset="0"/>
            </a:endParaRPr>
          </a:p>
        </p:txBody>
      </p:sp>
      <p:sp>
        <p:nvSpPr>
          <p:cNvPr id="21" name="TextBox 20">
            <a:extLst>
              <a:ext uri="{FF2B5EF4-FFF2-40B4-BE49-F238E27FC236}">
                <a16:creationId xmlns:a16="http://schemas.microsoft.com/office/drawing/2014/main" id="{CD4D82D9-25BB-47BC-96CB-E418076DF12C}"/>
              </a:ext>
            </a:extLst>
          </p:cNvPr>
          <p:cNvSpPr txBox="1"/>
          <p:nvPr/>
        </p:nvSpPr>
        <p:spPr>
          <a:xfrm>
            <a:off x="6524533" y="4071523"/>
            <a:ext cx="5577839" cy="523220"/>
          </a:xfrm>
          <a:prstGeom prst="rect">
            <a:avLst/>
          </a:prstGeom>
          <a:noFill/>
        </p:spPr>
        <p:txBody>
          <a:bodyPr wrap="square" rtlCol="0">
            <a:spAutoFit/>
          </a:bodyPr>
          <a:lstStyle/>
          <a:p>
            <a:r>
              <a:rPr lang="en-US" sz="1400" dirty="0">
                <a:latin typeface="Verdana" panose="020B0604030504040204" pitchFamily="34" charset="0"/>
                <a:ea typeface="Verdana" panose="020B0604030504040204" pitchFamily="34" charset="0"/>
              </a:rPr>
              <a:t>When scientists conduct an experiment, they follow these simple rules to make sure it is a fair test. </a:t>
            </a:r>
            <a:endParaRPr lang="en-GB" sz="1400" dirty="0">
              <a:latin typeface="Verdana" panose="020B0604030504040204" pitchFamily="34" charset="0"/>
              <a:ea typeface="Verdana" panose="020B0604030504040204" pitchFamily="34" charset="0"/>
            </a:endParaRPr>
          </a:p>
        </p:txBody>
      </p:sp>
      <p:sp>
        <p:nvSpPr>
          <p:cNvPr id="22" name="TextBox 21">
            <a:extLst>
              <a:ext uri="{FF2B5EF4-FFF2-40B4-BE49-F238E27FC236}">
                <a16:creationId xmlns:a16="http://schemas.microsoft.com/office/drawing/2014/main" id="{3315A519-61DE-476F-8197-2B0EDA5CC24E}"/>
              </a:ext>
            </a:extLst>
          </p:cNvPr>
          <p:cNvSpPr txBox="1"/>
          <p:nvPr/>
        </p:nvSpPr>
        <p:spPr>
          <a:xfrm>
            <a:off x="6391101" y="4637227"/>
            <a:ext cx="5128953" cy="954107"/>
          </a:xfrm>
          <a:prstGeom prst="rect">
            <a:avLst/>
          </a:prstGeom>
          <a:noFill/>
        </p:spPr>
        <p:txBody>
          <a:bodyPr wrap="square" rtlCol="0">
            <a:spAutoFit/>
          </a:bodyPr>
          <a:lstStyle/>
          <a:p>
            <a:pPr marL="342900" indent="-342900">
              <a:buFont typeface="+mj-lt"/>
              <a:buAutoNum type="arabicPeriod"/>
            </a:pPr>
            <a:r>
              <a:rPr lang="en-US" sz="1400" b="1" dirty="0">
                <a:latin typeface="Verdana" panose="020B0604030504040204" pitchFamily="34" charset="0"/>
                <a:ea typeface="Verdana" panose="020B0604030504040204" pitchFamily="34" charset="0"/>
              </a:rPr>
              <a:t>Make each test as similar as possible</a:t>
            </a:r>
            <a:r>
              <a:rPr lang="en-US" sz="1400" dirty="0">
                <a:latin typeface="Verdana" panose="020B0604030504040204" pitchFamily="34" charset="0"/>
                <a:ea typeface="Verdana" panose="020B0604030504040204" pitchFamily="34" charset="0"/>
              </a:rPr>
              <a:t>. Always stand in the same place to throw your planes, throw them in the same direction and try to use the same amount of force.</a:t>
            </a:r>
            <a:endParaRPr lang="en-GB" sz="1400" dirty="0">
              <a:latin typeface="Verdana" panose="020B0604030504040204" pitchFamily="34" charset="0"/>
              <a:ea typeface="Verdana" panose="020B0604030504040204" pitchFamily="34" charset="0"/>
            </a:endParaRPr>
          </a:p>
        </p:txBody>
      </p:sp>
      <p:sp>
        <p:nvSpPr>
          <p:cNvPr id="23" name="TextBox 22">
            <a:extLst>
              <a:ext uri="{FF2B5EF4-FFF2-40B4-BE49-F238E27FC236}">
                <a16:creationId xmlns:a16="http://schemas.microsoft.com/office/drawing/2014/main" id="{657527EB-CF0C-4001-8BC4-3059C0F0CAA7}"/>
              </a:ext>
            </a:extLst>
          </p:cNvPr>
          <p:cNvSpPr txBox="1"/>
          <p:nvPr/>
        </p:nvSpPr>
        <p:spPr>
          <a:xfrm>
            <a:off x="6391101" y="5597141"/>
            <a:ext cx="5267499" cy="1169551"/>
          </a:xfrm>
          <a:prstGeom prst="rect">
            <a:avLst/>
          </a:prstGeom>
          <a:noFill/>
        </p:spPr>
        <p:txBody>
          <a:bodyPr wrap="square" rtlCol="0">
            <a:spAutoFit/>
          </a:bodyPr>
          <a:lstStyle/>
          <a:p>
            <a:pPr marL="342900" indent="-342900">
              <a:buFont typeface="+mj-lt"/>
              <a:buAutoNum type="arabicPeriod" startAt="2"/>
            </a:pPr>
            <a:r>
              <a:rPr lang="en-US" sz="1400" b="1" dirty="0">
                <a:latin typeface="Verdana" panose="020B0604030504040204" pitchFamily="34" charset="0"/>
                <a:ea typeface="Verdana" panose="020B0604030504040204" pitchFamily="34" charset="0"/>
              </a:rPr>
              <a:t>Repeat your experiment</a:t>
            </a:r>
            <a:r>
              <a:rPr lang="en-US" sz="1400" dirty="0">
                <a:latin typeface="Verdana" panose="020B0604030504040204" pitchFamily="34" charset="0"/>
                <a:ea typeface="Verdana" panose="020B0604030504040204" pitchFamily="34" charset="0"/>
              </a:rPr>
              <a:t>, in case something goes wrong with the first test. Try throwing each plane three times and then record the measurement that isn’t the longest or the shortest. Or, to be even more accurate find the average (mean) result.  </a:t>
            </a:r>
            <a:endParaRPr lang="en-GB" sz="1400" dirty="0">
              <a:latin typeface="Verdana" panose="020B0604030504040204" pitchFamily="34" charset="0"/>
              <a:ea typeface="Verdana" panose="020B0604030504040204" pitchFamily="34" charset="0"/>
            </a:endParaRPr>
          </a:p>
        </p:txBody>
      </p:sp>
      <p:pic>
        <p:nvPicPr>
          <p:cNvPr id="12" name="Picture 11" descr="A screenshot of a cell phone&#10;&#10;Description generated with high confidence">
            <a:extLst>
              <a:ext uri="{FF2B5EF4-FFF2-40B4-BE49-F238E27FC236}">
                <a16:creationId xmlns:a16="http://schemas.microsoft.com/office/drawing/2014/main" id="{034C6A40-1212-4671-8CC3-EE40ECBD1A5D}"/>
              </a:ext>
            </a:extLst>
          </p:cNvPr>
          <p:cNvPicPr>
            <a:picLocks noChangeAspect="1"/>
          </p:cNvPicPr>
          <p:nvPr/>
        </p:nvPicPr>
        <p:blipFill rotWithShape="1">
          <a:blip r:embed="rId4">
            <a:extLst>
              <a:ext uri="{28A0092B-C50C-407E-A947-70E740481C1C}">
                <a14:useLocalDpi xmlns:a14="http://schemas.microsoft.com/office/drawing/2010/main" val="0"/>
              </a:ext>
            </a:extLst>
          </a:blip>
          <a:srcRect l="3893" t="4000" r="6527" b="46667"/>
          <a:stretch/>
        </p:blipFill>
        <p:spPr>
          <a:xfrm rot="336032">
            <a:off x="7336669" y="107939"/>
            <a:ext cx="4644341" cy="3546429"/>
          </a:xfrm>
          <a:prstGeom prst="roundRect">
            <a:avLst>
              <a:gd name="adj" fmla="val 8594"/>
            </a:avLst>
          </a:prstGeom>
          <a:solidFill>
            <a:srgbClr val="FFFFFF">
              <a:shade val="85000"/>
            </a:srgbClr>
          </a:solidFill>
          <a:ln w="38100">
            <a:solidFill>
              <a:schemeClr val="tx2">
                <a:lumMod val="50000"/>
              </a:schemeClr>
            </a:solidFill>
          </a:ln>
          <a:effectLst/>
        </p:spPr>
      </p:pic>
    </p:spTree>
    <p:extLst>
      <p:ext uri="{BB962C8B-B14F-4D97-AF65-F5344CB8AC3E}">
        <p14:creationId xmlns:p14="http://schemas.microsoft.com/office/powerpoint/2010/main" val="2853444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6" grpId="0"/>
      <p:bldP spid="17" grpId="0"/>
      <p:bldP spid="18" grpId="0"/>
      <p:bldP spid="19" grpId="0"/>
      <p:bldP spid="24" grpId="0" animBg="1"/>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CC382F-7BC5-43DC-B126-A3BAB28DE00C}"/>
              </a:ext>
            </a:extLst>
          </p:cNvPr>
          <p:cNvPicPr>
            <a:picLocks noChangeAspect="1"/>
          </p:cNvPicPr>
          <p:nvPr/>
        </p:nvPicPr>
        <p:blipFill rotWithShape="1">
          <a:blip r:embed="rId2">
            <a:extLst>
              <a:ext uri="{28A0092B-C50C-407E-A947-70E740481C1C}">
                <a14:useLocalDpi xmlns:a14="http://schemas.microsoft.com/office/drawing/2010/main" val="0"/>
              </a:ext>
            </a:extLst>
          </a:blip>
          <a:srcRect l="50085" t="38088" r="1952" b="8309"/>
          <a:stretch/>
        </p:blipFill>
        <p:spPr>
          <a:xfrm>
            <a:off x="0" y="0"/>
            <a:ext cx="12191999" cy="6846822"/>
          </a:xfrm>
          <a:prstGeom prst="rect">
            <a:avLst/>
          </a:prstGeom>
        </p:spPr>
      </p:pic>
      <p:sp>
        <p:nvSpPr>
          <p:cNvPr id="7" name="TextBox 6">
            <a:extLst>
              <a:ext uri="{FF2B5EF4-FFF2-40B4-BE49-F238E27FC236}">
                <a16:creationId xmlns:a16="http://schemas.microsoft.com/office/drawing/2014/main" id="{F3B7B368-8319-4044-B5F0-13B9781F82A5}"/>
              </a:ext>
            </a:extLst>
          </p:cNvPr>
          <p:cNvSpPr txBox="1"/>
          <p:nvPr/>
        </p:nvSpPr>
        <p:spPr>
          <a:xfrm>
            <a:off x="1117223" y="615239"/>
            <a:ext cx="3884740" cy="584775"/>
          </a:xfrm>
          <a:prstGeom prst="rect">
            <a:avLst/>
          </a:prstGeom>
          <a:noFill/>
        </p:spPr>
        <p:txBody>
          <a:bodyPr wrap="square" rtlCol="0">
            <a:spAutoFit/>
          </a:bodyPr>
          <a:lstStyle/>
          <a:p>
            <a:r>
              <a:rPr lang="en-US" sz="1600" dirty="0">
                <a:latin typeface="Verdana" panose="020B0604030504040204" pitchFamily="34" charset="0"/>
                <a:ea typeface="Verdana" panose="020B0604030504040204" pitchFamily="34" charset="0"/>
              </a:rPr>
              <a:t>Use the group sheet to plan your investigation.  </a:t>
            </a:r>
            <a:endParaRPr lang="en-GB" sz="1600" dirty="0">
              <a:latin typeface="Verdana" panose="020B0604030504040204" pitchFamily="34" charset="0"/>
              <a:ea typeface="Verdana" panose="020B0604030504040204" pitchFamily="34" charset="0"/>
            </a:endParaRPr>
          </a:p>
        </p:txBody>
      </p:sp>
      <p:pic>
        <p:nvPicPr>
          <p:cNvPr id="6" name="Picture 5" descr="A screenshot of a cell phone&#10;&#10;Description generated with high confidence">
            <a:extLst>
              <a:ext uri="{FF2B5EF4-FFF2-40B4-BE49-F238E27FC236}">
                <a16:creationId xmlns:a16="http://schemas.microsoft.com/office/drawing/2014/main" id="{B5318562-8497-4240-A903-140CB8C4E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61731">
            <a:off x="6098268" y="613013"/>
            <a:ext cx="5277465" cy="3732054"/>
          </a:xfrm>
          <a:prstGeom prst="roundRect">
            <a:avLst>
              <a:gd name="adj" fmla="val 8594"/>
            </a:avLst>
          </a:prstGeom>
          <a:solidFill>
            <a:srgbClr val="FFFFFF">
              <a:shade val="85000"/>
            </a:srgbClr>
          </a:solidFill>
          <a:ln>
            <a:solidFill>
              <a:schemeClr val="tx2">
                <a:lumMod val="50000"/>
              </a:schemeClr>
            </a:solidFill>
          </a:ln>
          <a:effectLst/>
        </p:spPr>
      </p:pic>
      <p:pic>
        <p:nvPicPr>
          <p:cNvPr id="10" name="Picture 9" descr="A screenshot of a cell phone&#10;&#10;Description generated with very high confidence">
            <a:extLst>
              <a:ext uri="{FF2B5EF4-FFF2-40B4-BE49-F238E27FC236}">
                <a16:creationId xmlns:a16="http://schemas.microsoft.com/office/drawing/2014/main" id="{6261CC54-1199-42A4-ACC0-730B8DB962D4}"/>
              </a:ext>
            </a:extLst>
          </p:cNvPr>
          <p:cNvPicPr>
            <a:picLocks noChangeAspect="1"/>
          </p:cNvPicPr>
          <p:nvPr/>
        </p:nvPicPr>
        <p:blipFill rotWithShape="1">
          <a:blip r:embed="rId4">
            <a:extLst>
              <a:ext uri="{28A0092B-C50C-407E-A947-70E740481C1C}">
                <a14:useLocalDpi xmlns:a14="http://schemas.microsoft.com/office/drawing/2010/main" val="0"/>
              </a:ext>
            </a:extLst>
          </a:blip>
          <a:srcRect l="6204" t="72909" r="4892" b="5957"/>
          <a:stretch/>
        </p:blipFill>
        <p:spPr>
          <a:xfrm>
            <a:off x="342934" y="3759503"/>
            <a:ext cx="7533103" cy="2483258"/>
          </a:xfrm>
          <a:prstGeom prst="rect">
            <a:avLst/>
          </a:prstGeom>
        </p:spPr>
      </p:pic>
      <p:sp>
        <p:nvSpPr>
          <p:cNvPr id="11" name="TextBox 10">
            <a:extLst>
              <a:ext uri="{FF2B5EF4-FFF2-40B4-BE49-F238E27FC236}">
                <a16:creationId xmlns:a16="http://schemas.microsoft.com/office/drawing/2014/main" id="{7D62DF19-73B3-4865-9AD5-5AF10202BC0D}"/>
              </a:ext>
            </a:extLst>
          </p:cNvPr>
          <p:cNvSpPr txBox="1"/>
          <p:nvPr/>
        </p:nvSpPr>
        <p:spPr>
          <a:xfrm>
            <a:off x="511671" y="2617245"/>
            <a:ext cx="5399503" cy="830997"/>
          </a:xfrm>
          <a:prstGeom prst="rect">
            <a:avLst/>
          </a:prstGeom>
          <a:noFill/>
        </p:spPr>
        <p:txBody>
          <a:bodyPr wrap="square" rtlCol="0">
            <a:spAutoFit/>
          </a:bodyPr>
          <a:lstStyle/>
          <a:p>
            <a:r>
              <a:rPr lang="en-US" sz="1600" dirty="0">
                <a:latin typeface="Verdana" panose="020B0604030504040204" pitchFamily="34" charset="0"/>
                <a:ea typeface="Verdana" panose="020B0604030504040204" pitchFamily="34" charset="0"/>
              </a:rPr>
              <a:t>If you changed just the shape of the plane and you were testing how far they flew (distance), here is an example table. </a:t>
            </a:r>
            <a:endParaRPr lang="en-GB" sz="1600" dirty="0">
              <a:latin typeface="Verdana" panose="020B0604030504040204" pitchFamily="34" charset="0"/>
              <a:ea typeface="Verdana" panose="020B0604030504040204" pitchFamily="34" charset="0"/>
            </a:endParaRPr>
          </a:p>
        </p:txBody>
      </p:sp>
      <p:sp>
        <p:nvSpPr>
          <p:cNvPr id="13" name="Rectangle: Rounded Corners 12">
            <a:extLst>
              <a:ext uri="{FF2B5EF4-FFF2-40B4-BE49-F238E27FC236}">
                <a16:creationId xmlns:a16="http://schemas.microsoft.com/office/drawing/2014/main" id="{FBA035DF-94D8-407F-803F-07FE863F496C}"/>
              </a:ext>
            </a:extLst>
          </p:cNvPr>
          <p:cNvSpPr/>
          <p:nvPr/>
        </p:nvSpPr>
        <p:spPr>
          <a:xfrm>
            <a:off x="8077200" y="3895725"/>
            <a:ext cx="4014281" cy="2592624"/>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Verdana" panose="020B0604030504040204" pitchFamily="34" charset="0"/>
                <a:ea typeface="Verdana" panose="020B0604030504040204" pitchFamily="34" charset="0"/>
              </a:rPr>
              <a:t>How to work out the mean result:</a:t>
            </a:r>
          </a:p>
          <a:p>
            <a:pPr algn="ctr"/>
            <a:endParaRPr lang="en-US" sz="600" b="1" dirty="0">
              <a:solidFill>
                <a:schemeClr val="tx1"/>
              </a:solidFill>
              <a:latin typeface="Verdana" panose="020B0604030504040204" pitchFamily="34" charset="0"/>
              <a:ea typeface="Verdana" panose="020B0604030504040204" pitchFamily="34" charset="0"/>
            </a:endParaRPr>
          </a:p>
          <a:p>
            <a:pPr marL="342900" indent="-342900">
              <a:buAutoNum type="arabicPeriod"/>
            </a:pPr>
            <a:r>
              <a:rPr lang="en-US" sz="1400" dirty="0">
                <a:solidFill>
                  <a:schemeClr val="tx1"/>
                </a:solidFill>
                <a:latin typeface="Verdana" panose="020B0604030504040204" pitchFamily="34" charset="0"/>
                <a:ea typeface="Verdana" panose="020B0604030504040204" pitchFamily="34" charset="0"/>
              </a:rPr>
              <a:t>Throw one of the straw planes and write down the distance it flew.</a:t>
            </a:r>
          </a:p>
          <a:p>
            <a:pPr marL="342900" indent="-342900">
              <a:buAutoNum type="arabicPeriod"/>
            </a:pPr>
            <a:r>
              <a:rPr lang="en-US" sz="1400" dirty="0">
                <a:solidFill>
                  <a:schemeClr val="tx1"/>
                </a:solidFill>
                <a:latin typeface="Verdana" panose="020B0604030504040204" pitchFamily="34" charset="0"/>
                <a:ea typeface="Verdana" panose="020B0604030504040204" pitchFamily="34" charset="0"/>
              </a:rPr>
              <a:t>Throw the same plane four more times, writing down the distance each time.</a:t>
            </a:r>
          </a:p>
          <a:p>
            <a:pPr marL="342900" indent="-342900">
              <a:buAutoNum type="arabicPeriod"/>
            </a:pPr>
            <a:r>
              <a:rPr lang="en-US" sz="1400" dirty="0">
                <a:solidFill>
                  <a:schemeClr val="tx1"/>
                </a:solidFill>
                <a:latin typeface="Verdana" panose="020B0604030504040204" pitchFamily="34" charset="0"/>
                <a:ea typeface="Verdana" panose="020B0604030504040204" pitchFamily="34" charset="0"/>
              </a:rPr>
              <a:t>Now add together all five distances.</a:t>
            </a:r>
          </a:p>
          <a:p>
            <a:pPr marL="342900" indent="-342900">
              <a:buAutoNum type="arabicPeriod"/>
            </a:pPr>
            <a:r>
              <a:rPr lang="en-US" sz="1400" dirty="0">
                <a:solidFill>
                  <a:schemeClr val="tx1"/>
                </a:solidFill>
                <a:latin typeface="Verdana" panose="020B0604030504040204" pitchFamily="34" charset="0"/>
                <a:ea typeface="Verdana" panose="020B0604030504040204" pitchFamily="34" charset="0"/>
              </a:rPr>
              <a:t>Divide the total number by five (the number of tests). This is the mean distance flown.</a:t>
            </a:r>
            <a:endParaRPr lang="en-GB" sz="1400" dirty="0">
              <a:solidFill>
                <a:schemeClr val="tx1"/>
              </a:solidFill>
              <a:latin typeface="Verdana" panose="020B0604030504040204" pitchFamily="34" charset="0"/>
              <a:ea typeface="Verdana" panose="020B0604030504040204" pitchFamily="34" charset="0"/>
            </a:endParaRPr>
          </a:p>
        </p:txBody>
      </p:sp>
      <p:cxnSp>
        <p:nvCxnSpPr>
          <p:cNvPr id="25" name="Straight Arrow Connector 24">
            <a:extLst>
              <a:ext uri="{FF2B5EF4-FFF2-40B4-BE49-F238E27FC236}">
                <a16:creationId xmlns:a16="http://schemas.microsoft.com/office/drawing/2014/main" id="{52D50BC0-4A71-4C67-9C66-09A76CB356F0}"/>
              </a:ext>
            </a:extLst>
          </p:cNvPr>
          <p:cNvCxnSpPr>
            <a:cxnSpLocks/>
          </p:cNvCxnSpPr>
          <p:nvPr/>
        </p:nvCxnSpPr>
        <p:spPr>
          <a:xfrm flipH="1" flipV="1">
            <a:off x="6513960" y="4239700"/>
            <a:ext cx="1705011" cy="39048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0051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TotalTime>
  <Words>919</Words>
  <Application>Microsoft Office PowerPoint</Application>
  <PresentationFormat>Widescreen</PresentationFormat>
  <Paragraphs>89</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Nott</dc:creator>
  <cp:lastModifiedBy>Kirsty williams</cp:lastModifiedBy>
  <cp:revision>34</cp:revision>
  <dcterms:created xsi:type="dcterms:W3CDTF">2018-07-27T10:25:53Z</dcterms:created>
  <dcterms:modified xsi:type="dcterms:W3CDTF">2019-05-30T15:02:50Z</dcterms:modified>
</cp:coreProperties>
</file>