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3" r:id="rId10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640"/>
    <a:srgbClr val="1F376D"/>
    <a:srgbClr val="8D5347"/>
    <a:srgbClr val="1EB1ED"/>
    <a:srgbClr val="81DEFF"/>
    <a:srgbClr val="FFF8E5"/>
    <a:srgbClr val="D6EDBD"/>
    <a:srgbClr val="7BCFBD"/>
    <a:srgbClr val="FFFDF7"/>
    <a:srgbClr val="EE85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1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34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47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3968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1624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78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5436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107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039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242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678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8622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866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A0C5D-8D79-4AB6-AF81-21613BD2C192}" type="datetimeFigureOut">
              <a:rPr lang="en-GB" smtClean="0"/>
              <a:t>30/05/2019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341DB-1759-4D6E-A85E-4CA4D25036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4849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hizzpopbang.com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hdphoto" Target="../media/hdphoto2.wdp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hdphoto" Target="../media/hdphoto2.wdp"/><Relationship Id="rId7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hizzpopbang.com/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AF08863-AB55-4B12-AF58-9E1AA52183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1602" y="2437863"/>
            <a:ext cx="3504773" cy="373262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00AEEEE-2E0F-4FF8-B7C3-98113951FC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29" t="20967" r="19283" b="5760"/>
          <a:stretch/>
        </p:blipFill>
        <p:spPr>
          <a:xfrm rot="19671243">
            <a:off x="6560989" y="785670"/>
            <a:ext cx="2522472" cy="30728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698190-3BB2-46FD-B61B-7DA6836C1BE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3262" y="-662426"/>
            <a:ext cx="5100459" cy="707340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A7A3403-976E-452F-9E8D-027D8DC3A652}"/>
              </a:ext>
            </a:extLst>
          </p:cNvPr>
          <p:cNvSpPr txBox="1"/>
          <p:nvPr/>
        </p:nvSpPr>
        <p:spPr>
          <a:xfrm>
            <a:off x="3792467" y="2039719"/>
            <a:ext cx="20547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Shocking</a:t>
            </a:r>
          </a:p>
          <a:p>
            <a:pPr algn="ctr"/>
            <a:r>
              <a:rPr lang="en-US" sz="28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endParaRPr lang="en-GB" sz="2800" b="1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Explosion: 8 Points 21">
            <a:extLst>
              <a:ext uri="{FF2B5EF4-FFF2-40B4-BE49-F238E27FC236}">
                <a16:creationId xmlns:a16="http://schemas.microsoft.com/office/drawing/2014/main" id="{49A2B864-F9E3-4A0F-975A-1E04BCFF9F2D}"/>
              </a:ext>
            </a:extLst>
          </p:cNvPr>
          <p:cNvSpPr/>
          <p:nvPr/>
        </p:nvSpPr>
        <p:spPr>
          <a:xfrm>
            <a:off x="217170" y="57150"/>
            <a:ext cx="3576601" cy="2792186"/>
          </a:xfrm>
          <a:prstGeom prst="irregularSeal1">
            <a:avLst/>
          </a:prstGeom>
          <a:solidFill>
            <a:srgbClr val="EE85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B19F1D-723B-4659-903A-AD432C75C0DC}"/>
              </a:ext>
            </a:extLst>
          </p:cNvPr>
          <p:cNvSpPr txBox="1"/>
          <p:nvPr/>
        </p:nvSpPr>
        <p:spPr>
          <a:xfrm>
            <a:off x="742603" y="1067411"/>
            <a:ext cx="2449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can use recognised symbols when drawing </a:t>
            </a:r>
            <a:b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circuit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416F71-7AFA-47B3-B292-97E3F104227F}"/>
              </a:ext>
            </a:extLst>
          </p:cNvPr>
          <p:cNvSpPr txBox="1"/>
          <p:nvPr/>
        </p:nvSpPr>
        <p:spPr>
          <a:xfrm>
            <a:off x="7219950" y="5364869"/>
            <a:ext cx="1724430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aseline="30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© Launchpad Publishing Ltd 2018, illustrations © Clive Goodyer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4601F8-2163-48D5-8E5A-263481C09D41}"/>
              </a:ext>
            </a:extLst>
          </p:cNvPr>
          <p:cNvSpPr/>
          <p:nvPr/>
        </p:nvSpPr>
        <p:spPr>
          <a:xfrm>
            <a:off x="2647950" y="503309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>
                <a:solidFill>
                  <a:srgbClr val="222222"/>
                </a:solidFill>
                <a:latin typeface="Arial" panose="020B0604020202020204" pitchFamily="34" charset="0"/>
              </a:rPr>
              <a:t>Subscribe for your school at </a:t>
            </a:r>
            <a:r>
              <a:rPr lang="en-US" b="1" i="1" u="sng" dirty="0">
                <a:solidFill>
                  <a:srgbClr val="1155CC"/>
                </a:solidFill>
                <a:latin typeface="Arial" panose="020B0604020202020204" pitchFamily="34" charset="0"/>
                <a:hlinkClick r:id="rId5"/>
              </a:rPr>
              <a:t>whizzpopbang.com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1810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A2CFDD-A579-40A2-BA56-7FD3C9A9086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9C1067-28FB-41E5-AE5D-4D094CCD30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2" t="1149" b="1149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2707B1-4488-4F19-984A-A75197394A54}"/>
              </a:ext>
            </a:extLst>
          </p:cNvPr>
          <p:cNvSpPr txBox="1"/>
          <p:nvPr/>
        </p:nvSpPr>
        <p:spPr>
          <a:xfrm>
            <a:off x="439273" y="670034"/>
            <a:ext cx="3499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electricity?</a:t>
            </a:r>
            <a:endParaRPr lang="en-GB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F8F949-6C58-4669-8E85-DB2F871633E4}"/>
              </a:ext>
            </a:extLst>
          </p:cNvPr>
          <p:cNvSpPr txBox="1"/>
          <p:nvPr/>
        </p:nvSpPr>
        <p:spPr>
          <a:xfrm>
            <a:off x="439273" y="1124625"/>
            <a:ext cx="3779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Electricity can power many types </a:t>
            </a:r>
            <a:r>
              <a:rPr lang="en-US" sz="140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machines.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1F8ED2-9964-4F2F-A46D-D9990DC8C97E}"/>
              </a:ext>
            </a:extLst>
          </p:cNvPr>
          <p:cNvSpPr txBox="1"/>
          <p:nvPr/>
        </p:nvSpPr>
        <p:spPr>
          <a:xfrm>
            <a:off x="439273" y="1773621"/>
            <a:ext cx="3681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Electricity is made of moving charges carried by particles called electrons.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872C652-A0C6-487D-907E-48F265F099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1" t="35448" r="50000" b="40190"/>
          <a:stretch/>
        </p:blipFill>
        <p:spPr>
          <a:xfrm>
            <a:off x="128766" y="2352192"/>
            <a:ext cx="6391473" cy="23372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14B8A57-C4B9-4B1A-BBCA-965942AFA4A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7944" y="-109138"/>
            <a:ext cx="4212732" cy="197081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C43A6C2-0536-485A-998C-095D027FC52F}"/>
              </a:ext>
            </a:extLst>
          </p:cNvPr>
          <p:cNvSpPr txBox="1"/>
          <p:nvPr/>
        </p:nvSpPr>
        <p:spPr>
          <a:xfrm>
            <a:off x="5644054" y="1625811"/>
            <a:ext cx="34999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Imagine millions of people in a queue. Each person pushes the person in front. The push gets carried forward. Electrons in a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wire are like this. The charge 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is like a push. It gets 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carried forward in the</a:t>
            </a:r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wire.</a:t>
            </a:r>
          </a:p>
          <a:p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The flow of charge is        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what we call </a:t>
            </a:r>
            <a:r>
              <a:rPr lang="en-GB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electricity</a:t>
            </a:r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B7E4D8E-872F-46DA-AAC8-477A9F05E1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838" y="3201048"/>
            <a:ext cx="2607666" cy="1780845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1B2BAEB5-4CFE-4966-A58B-D3B5A37AB2F9}"/>
              </a:ext>
            </a:extLst>
          </p:cNvPr>
          <p:cNvGrpSpPr/>
          <p:nvPr/>
        </p:nvGrpSpPr>
        <p:grpSpPr>
          <a:xfrm>
            <a:off x="6069000" y="3424677"/>
            <a:ext cx="3522024" cy="2745123"/>
            <a:chOff x="6376478" y="3353207"/>
            <a:chExt cx="3522024" cy="2745123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8BC1ED2-BAA7-40C1-A8E1-D081FC8614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62148" y="3353207"/>
              <a:ext cx="1736354" cy="2470931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9C03E20-DD7E-4E32-81C3-577358C2F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02076">
              <a:off x="6376478" y="3656200"/>
              <a:ext cx="3043457" cy="2442130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FCAEFD9-D769-4487-AA59-DB48DAABBCC2}"/>
                </a:ext>
              </a:extLst>
            </p:cNvPr>
            <p:cNvSpPr txBox="1"/>
            <p:nvPr/>
          </p:nvSpPr>
          <p:spPr>
            <a:xfrm>
              <a:off x="7309846" y="4619543"/>
              <a:ext cx="11981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It’s called electromagnetism</a:t>
              </a:r>
              <a:endParaRPr lang="en-GB" sz="8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215F63A-78D5-4F08-8B96-250C005602C0}"/>
              </a:ext>
            </a:extLst>
          </p:cNvPr>
          <p:cNvGrpSpPr/>
          <p:nvPr/>
        </p:nvGrpSpPr>
        <p:grpSpPr>
          <a:xfrm>
            <a:off x="5223540" y="3778974"/>
            <a:ext cx="2772183" cy="2485529"/>
            <a:chOff x="5228694" y="3776653"/>
            <a:chExt cx="2772183" cy="248552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0A0DF5B-4C26-4FCB-8600-5A287E6AF7FC}"/>
                </a:ext>
              </a:extLst>
            </p:cNvPr>
            <p:cNvSpPr txBox="1"/>
            <p:nvPr/>
          </p:nvSpPr>
          <p:spPr>
            <a:xfrm>
              <a:off x="6609239" y="3776653"/>
              <a:ext cx="1391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Charge produces </a:t>
              </a:r>
            </a:p>
            <a:p>
              <a:pPr algn="ctr"/>
              <a:r>
                <a:rPr lang="en-US" sz="8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electric and magnetic field</a:t>
              </a:r>
              <a:endParaRPr lang="en-GB" sz="8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D827A65-C043-4BFD-A228-9303FC7614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31124" t="27000" r="28835" b="16211"/>
            <a:stretch/>
          </p:blipFill>
          <p:spPr>
            <a:xfrm rot="1781420">
              <a:off x="5228694" y="4147672"/>
              <a:ext cx="1478148" cy="21145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009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A2CFDD-A579-40A2-BA56-7FD3C9A9086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986097F-661A-47F9-940B-D86260E154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990" t="475" r="4341" b="49230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B101877-0B7C-B94E-88DF-8C9BF5070E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1862" y="4838441"/>
            <a:ext cx="1304261" cy="9047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2707B1-4488-4F19-984A-A75197394A54}"/>
              </a:ext>
            </a:extLst>
          </p:cNvPr>
          <p:cNvSpPr txBox="1"/>
          <p:nvPr/>
        </p:nvSpPr>
        <p:spPr>
          <a:xfrm>
            <a:off x="764628" y="670034"/>
            <a:ext cx="3499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84104FF7-9DEC-40F3-A06A-986875E52C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644" t="4000" r="24494" b="64715"/>
          <a:stretch/>
        </p:blipFill>
        <p:spPr>
          <a:xfrm>
            <a:off x="1032176" y="805677"/>
            <a:ext cx="2964848" cy="238713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FA5C947-4B8E-4639-9076-FF7C624927E8}"/>
              </a:ext>
            </a:extLst>
          </p:cNvPr>
          <p:cNvSpPr txBox="1"/>
          <p:nvPr/>
        </p:nvSpPr>
        <p:spPr>
          <a:xfrm>
            <a:off x="562829" y="244366"/>
            <a:ext cx="29590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Inside an atom </a:t>
            </a:r>
            <a:b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cloud of electrons surrounds the nucleus of an atom.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3BB6CA9-AF7C-4CBD-8577-1EA182E2E46D}"/>
              </a:ext>
            </a:extLst>
          </p:cNvPr>
          <p:cNvSpPr txBox="1"/>
          <p:nvPr/>
        </p:nvSpPr>
        <p:spPr>
          <a:xfrm>
            <a:off x="1128640" y="2887132"/>
            <a:ext cx="30176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mains electricity, the electrons move back and forth in the wire. This is called an </a:t>
            </a:r>
          </a:p>
          <a:p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alternating </a:t>
            </a:r>
            <a:r>
              <a:rPr lang="en-GB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current</a:t>
            </a:r>
            <a:r>
              <a: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or</a:t>
            </a:r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 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short.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049F535-A973-4F42-A72F-DAB9DD1E887B}"/>
              </a:ext>
            </a:extLst>
          </p:cNvPr>
          <p:cNvSpPr txBox="1"/>
          <p:nvPr/>
        </p:nvSpPr>
        <p:spPr>
          <a:xfrm>
            <a:off x="670034" y="1221828"/>
            <a:ext cx="12218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nucleus</a:t>
            </a:r>
            <a:endParaRPr lang="en-GB" sz="16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BD6DC9F9-DF0F-49AB-A664-F3B7A5383C0D}"/>
              </a:ext>
            </a:extLst>
          </p:cNvPr>
          <p:cNvCxnSpPr>
            <a:cxnSpLocks/>
          </p:cNvCxnSpPr>
          <p:nvPr/>
        </p:nvCxnSpPr>
        <p:spPr>
          <a:xfrm flipV="1">
            <a:off x="1720700" y="2417494"/>
            <a:ext cx="405315" cy="94056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6C23B1F1-695C-4EB1-A7F8-4E0BA6C2968B}"/>
              </a:ext>
            </a:extLst>
          </p:cNvPr>
          <p:cNvCxnSpPr>
            <a:cxnSpLocks/>
          </p:cNvCxnSpPr>
          <p:nvPr/>
        </p:nvCxnSpPr>
        <p:spPr>
          <a:xfrm>
            <a:off x="1497724" y="1560382"/>
            <a:ext cx="888124" cy="37352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>
            <a:extLst>
              <a:ext uri="{FF2B5EF4-FFF2-40B4-BE49-F238E27FC236}">
                <a16:creationId xmlns:a16="http://schemas.microsoft.com/office/drawing/2014/main" id="{A7D98059-7515-4151-9575-83AC962F105D}"/>
              </a:ext>
            </a:extLst>
          </p:cNvPr>
          <p:cNvSpPr/>
          <p:nvPr/>
        </p:nvSpPr>
        <p:spPr>
          <a:xfrm>
            <a:off x="7117864" y="2698643"/>
            <a:ext cx="1458838" cy="1347951"/>
          </a:xfrm>
          <a:prstGeom prst="ellipse">
            <a:avLst/>
          </a:prstGeom>
          <a:solidFill>
            <a:srgbClr val="F8C8E3">
              <a:alpha val="5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36FA8E9-E76B-468E-B71E-5E4B7E125B2F}"/>
              </a:ext>
            </a:extLst>
          </p:cNvPr>
          <p:cNvSpPr txBox="1"/>
          <p:nvPr/>
        </p:nvSpPr>
        <p:spPr>
          <a:xfrm>
            <a:off x="4572000" y="136662"/>
            <a:ext cx="3381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Where does electricity come from?</a:t>
            </a:r>
            <a:endParaRPr lang="en-GB" b="1" dirty="0">
              <a:solidFill>
                <a:srgbClr val="FFC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97B647E-DCD8-4BCC-AAE2-5B51E6958657}"/>
              </a:ext>
            </a:extLst>
          </p:cNvPr>
          <p:cNvSpPr txBox="1"/>
          <p:nvPr/>
        </p:nvSpPr>
        <p:spPr>
          <a:xfrm>
            <a:off x="4572000" y="797415"/>
            <a:ext cx="39965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electricity we get from power sockets is made in a generator. In a generator, energy from fuels or renewable sources is used to turn a wire between magnets.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0DFB9205-0689-4340-A1A4-6845D45287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0192" y="2240680"/>
            <a:ext cx="2447996" cy="204652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4D2276B-C8F6-4E39-821F-C69F74CE6CD3}"/>
              </a:ext>
            </a:extLst>
          </p:cNvPr>
          <p:cNvGrpSpPr/>
          <p:nvPr/>
        </p:nvGrpSpPr>
        <p:grpSpPr>
          <a:xfrm>
            <a:off x="5591258" y="2549514"/>
            <a:ext cx="1236188" cy="360403"/>
            <a:chOff x="6779172" y="2981887"/>
            <a:chExt cx="1236188" cy="36040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FE0FD15A-B8B2-4CEA-8CB8-90F9E1D9957A}"/>
                </a:ext>
              </a:extLst>
            </p:cNvPr>
            <p:cNvSpPr/>
            <p:nvPr/>
          </p:nvSpPr>
          <p:spPr>
            <a:xfrm>
              <a:off x="6779172" y="2981887"/>
              <a:ext cx="1236188" cy="360403"/>
            </a:xfrm>
            <a:prstGeom prst="roundRect">
              <a:avLst>
                <a:gd name="adj" fmla="val 29353"/>
              </a:avLst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BC290EA-F45B-4994-8A5D-DE32B2276179}"/>
                </a:ext>
              </a:extLst>
            </p:cNvPr>
            <p:cNvSpPr txBox="1"/>
            <p:nvPr/>
          </p:nvSpPr>
          <p:spPr>
            <a:xfrm>
              <a:off x="6886001" y="3029782"/>
              <a:ext cx="10485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generator</a:t>
              </a:r>
              <a:endPara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3FF36A9-D7C8-48DF-818E-EFA287FF2D25}"/>
              </a:ext>
            </a:extLst>
          </p:cNvPr>
          <p:cNvCxnSpPr>
            <a:cxnSpLocks/>
          </p:cNvCxnSpPr>
          <p:nvPr/>
        </p:nvCxnSpPr>
        <p:spPr>
          <a:xfrm flipH="1">
            <a:off x="7630510" y="2632937"/>
            <a:ext cx="344787" cy="1835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129E036-B8DE-421C-B86C-3C3E0757B126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8320084" y="2650050"/>
            <a:ext cx="53007" cy="6202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DED5523-5FE2-43FF-B3A8-C33B5B807F70}"/>
              </a:ext>
            </a:extLst>
          </p:cNvPr>
          <p:cNvSpPr txBox="1"/>
          <p:nvPr/>
        </p:nvSpPr>
        <p:spPr>
          <a:xfrm>
            <a:off x="7756164" y="2373051"/>
            <a:ext cx="1127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magnets</a:t>
            </a:r>
            <a:endParaRPr lang="en-GB" sz="12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CABBAC7-7998-471D-8705-4E89127D46B4}"/>
              </a:ext>
            </a:extLst>
          </p:cNvPr>
          <p:cNvSpPr/>
          <p:nvPr/>
        </p:nvSpPr>
        <p:spPr>
          <a:xfrm>
            <a:off x="5034494" y="4345816"/>
            <a:ext cx="1978259" cy="1306548"/>
          </a:xfrm>
          <a:prstGeom prst="ellipse">
            <a:avLst/>
          </a:prstGeom>
          <a:solidFill>
            <a:srgbClr val="00B0F0">
              <a:alpha val="29000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E8CD633-456E-4776-A501-7BCB7FFE273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6098" y="4392956"/>
            <a:ext cx="2241886" cy="2009183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5F5288A4-8D93-4F8A-9EE8-9FFA434F6D01}"/>
              </a:ext>
            </a:extLst>
          </p:cNvPr>
          <p:cNvGrpSpPr/>
          <p:nvPr/>
        </p:nvGrpSpPr>
        <p:grpSpPr>
          <a:xfrm>
            <a:off x="6201309" y="3798547"/>
            <a:ext cx="2788251" cy="1428806"/>
            <a:chOff x="7326881" y="3364020"/>
            <a:chExt cx="2788251" cy="1428806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3DAAC9C-028C-4F8D-A247-3ECB5C3F6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27375">
              <a:off x="7326881" y="3364020"/>
              <a:ext cx="2788251" cy="142880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30AAFB5-3EC6-4481-8F05-F7D567087879}"/>
                </a:ext>
              </a:extLst>
            </p:cNvPr>
            <p:cNvSpPr txBox="1"/>
            <p:nvPr/>
          </p:nvSpPr>
          <p:spPr>
            <a:xfrm>
              <a:off x="8124975" y="3818644"/>
              <a:ext cx="8770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Wrong currents!</a:t>
              </a:r>
              <a:endParaRPr lang="en-GB" sz="10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259D238-9DCC-43B6-A4BB-1B7822E88BB7}"/>
              </a:ext>
            </a:extLst>
          </p:cNvPr>
          <p:cNvGrpSpPr/>
          <p:nvPr/>
        </p:nvGrpSpPr>
        <p:grpSpPr>
          <a:xfrm>
            <a:off x="5131190" y="3393056"/>
            <a:ext cx="893073" cy="884196"/>
            <a:chOff x="6858594" y="3478138"/>
            <a:chExt cx="893073" cy="884196"/>
          </a:xfrm>
        </p:grpSpPr>
        <p:sp>
          <p:nvSpPr>
            <p:cNvPr id="37" name="Speech Bubble: Oval 36">
              <a:extLst>
                <a:ext uri="{FF2B5EF4-FFF2-40B4-BE49-F238E27FC236}">
                  <a16:creationId xmlns:a16="http://schemas.microsoft.com/office/drawing/2014/main" id="{D5165A6A-A3F2-42AE-89AA-DD5F6D0B8F50}"/>
                </a:ext>
              </a:extLst>
            </p:cNvPr>
            <p:cNvSpPr/>
            <p:nvPr/>
          </p:nvSpPr>
          <p:spPr>
            <a:xfrm rot="1243488">
              <a:off x="6864535" y="3478138"/>
              <a:ext cx="887132" cy="884196"/>
            </a:xfrm>
            <a:prstGeom prst="wedgeEllipseCallout">
              <a:avLst>
                <a:gd name="adj1" fmla="val 39128"/>
                <a:gd name="adj2" fmla="val 63247"/>
              </a:avLst>
            </a:prstGeom>
            <a:solidFill>
              <a:srgbClr val="FFFDF7"/>
            </a:solidFill>
            <a:ln w="19050">
              <a:solidFill>
                <a:srgbClr val="0016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B8D2FF6-CCF2-4625-B831-958F4C550BD3}"/>
                </a:ext>
              </a:extLst>
            </p:cNvPr>
            <p:cNvSpPr txBox="1"/>
            <p:nvPr/>
          </p:nvSpPr>
          <p:spPr>
            <a:xfrm>
              <a:off x="6858594" y="3566293"/>
              <a:ext cx="888893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My </a:t>
              </a:r>
            </a:p>
            <a:p>
              <a:pPr algn="ctr"/>
              <a:r>
                <a:rPr lang="en-US" sz="1000" b="1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bun’s got currants </a:t>
              </a:r>
            </a:p>
            <a:p>
              <a:pPr algn="ctr"/>
              <a:r>
                <a:rPr lang="en-US" sz="1000" b="1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 it…</a:t>
              </a:r>
              <a:endParaRPr lang="en-GB" sz="10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535F772-EF05-5942-89CA-4CC30B11864B}"/>
              </a:ext>
            </a:extLst>
          </p:cNvPr>
          <p:cNvSpPr/>
          <p:nvPr/>
        </p:nvSpPr>
        <p:spPr>
          <a:xfrm>
            <a:off x="4572000" y="1678830"/>
            <a:ext cx="41397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8D53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electromagnetic force of the magnets makes charge flow in the wire. The charge travels along power lines to your home. </a:t>
            </a:r>
            <a:endParaRPr lang="en-GB" sz="1400" dirty="0">
              <a:solidFill>
                <a:srgbClr val="8D5347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04C837-F599-3642-84BA-83DFB0F6FDCE}"/>
              </a:ext>
            </a:extLst>
          </p:cNvPr>
          <p:cNvGrpSpPr/>
          <p:nvPr/>
        </p:nvGrpSpPr>
        <p:grpSpPr>
          <a:xfrm>
            <a:off x="6030984" y="3037711"/>
            <a:ext cx="1343622" cy="859229"/>
            <a:chOff x="6030984" y="3037711"/>
            <a:chExt cx="1343622" cy="85922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0E595D5-F73E-4DDC-BF4D-B7566EA5CD6E}"/>
                </a:ext>
              </a:extLst>
            </p:cNvPr>
            <p:cNvSpPr txBox="1"/>
            <p:nvPr/>
          </p:nvSpPr>
          <p:spPr>
            <a:xfrm>
              <a:off x="6030984" y="3037711"/>
              <a:ext cx="10833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B0F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energy is used to turn a wire</a:t>
              </a:r>
              <a:endParaRPr lang="en-GB" sz="12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5384CB45-F207-6C4E-B12E-319CC596442A}"/>
                </a:ext>
              </a:extLst>
            </p:cNvPr>
            <p:cNvSpPr/>
            <p:nvPr/>
          </p:nvSpPr>
          <p:spPr>
            <a:xfrm>
              <a:off x="6803787" y="3270267"/>
              <a:ext cx="570819" cy="626673"/>
            </a:xfrm>
            <a:prstGeom prst="arc">
              <a:avLst>
                <a:gd name="adj1" fmla="val 14104149"/>
                <a:gd name="adj2" fmla="val 1548027"/>
              </a:avLst>
            </a:prstGeom>
            <a:ln w="38100">
              <a:solidFill>
                <a:srgbClr val="1EB1ED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470364D-D244-0F4B-8241-73C8995F3778}"/>
              </a:ext>
            </a:extLst>
          </p:cNvPr>
          <p:cNvGrpSpPr/>
          <p:nvPr/>
        </p:nvGrpSpPr>
        <p:grpSpPr>
          <a:xfrm>
            <a:off x="7130245" y="3180108"/>
            <a:ext cx="1482183" cy="1013255"/>
            <a:chOff x="7130245" y="3180108"/>
            <a:chExt cx="1482183" cy="1013255"/>
          </a:xfrm>
        </p:grpSpPr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1006DA71-4DE2-8847-B845-BA74905BC9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59132" y="3180108"/>
              <a:ext cx="337102" cy="250244"/>
            </a:xfrm>
            <a:prstGeom prst="straightConnector1">
              <a:avLst/>
            </a:prstGeom>
            <a:ln w="38100">
              <a:solidFill>
                <a:srgbClr val="8D5347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735971D-9BFE-084E-91A4-0FB9F9E65EF6}"/>
                </a:ext>
              </a:extLst>
            </p:cNvPr>
            <p:cNvSpPr txBox="1"/>
            <p:nvPr/>
          </p:nvSpPr>
          <p:spPr>
            <a:xfrm>
              <a:off x="7130245" y="3731698"/>
              <a:ext cx="14821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8D5347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electric current flows in the wire</a:t>
              </a:r>
              <a:endParaRPr lang="en-GB" sz="1200" dirty="0">
                <a:solidFill>
                  <a:srgbClr val="8D53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E0366F90-5DA1-E742-8337-2C478B8AD7AE}"/>
              </a:ext>
            </a:extLst>
          </p:cNvPr>
          <p:cNvSpPr txBox="1"/>
          <p:nvPr/>
        </p:nvSpPr>
        <p:spPr>
          <a:xfrm>
            <a:off x="1134310" y="3976854"/>
            <a:ext cx="30176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a battery-powered machine, the electrons move forward. This is called </a:t>
            </a:r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direct</a:t>
            </a: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current</a:t>
            </a: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or </a:t>
            </a:r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DC</a:t>
            </a: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short. 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4BEEDAF-9EE9-4DEE-B564-1DE4692850BA}"/>
              </a:ext>
            </a:extLst>
          </p:cNvPr>
          <p:cNvSpPr txBox="1"/>
          <p:nvPr/>
        </p:nvSpPr>
        <p:spPr>
          <a:xfrm>
            <a:off x="636638" y="2222680"/>
            <a:ext cx="1221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92D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Cloud of electrons</a:t>
            </a:r>
            <a:endParaRPr lang="en-GB" sz="1600" dirty="0">
              <a:solidFill>
                <a:srgbClr val="92D05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07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6" grpId="0"/>
      <p:bldP spid="55" grpId="0"/>
      <p:bldP spid="16" grpId="0"/>
      <p:bldP spid="7" grpId="0"/>
      <p:bldP spid="49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A2CFDD-A579-40A2-BA56-7FD3C9A9086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986097F-661A-47F9-940B-D86260E154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65" t="10122" r="6711" b="3678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2707B1-4488-4F19-984A-A75197394A54}"/>
              </a:ext>
            </a:extLst>
          </p:cNvPr>
          <p:cNvSpPr txBox="1"/>
          <p:nvPr/>
        </p:nvSpPr>
        <p:spPr>
          <a:xfrm>
            <a:off x="764628" y="670034"/>
            <a:ext cx="3499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1CFB1B-89B3-477D-B22B-D60F0F5126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1252" y="155121"/>
            <a:ext cx="2332983" cy="19680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C2B170-8824-47F1-AEE4-D25733E5D386}"/>
              </a:ext>
            </a:extLst>
          </p:cNvPr>
          <p:cNvSpPr txBox="1"/>
          <p:nvPr/>
        </p:nvSpPr>
        <p:spPr>
          <a:xfrm>
            <a:off x="465364" y="854700"/>
            <a:ext cx="3499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EE853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Learn electro-speak</a:t>
            </a:r>
            <a:endParaRPr lang="en-GB" sz="2400" dirty="0">
              <a:solidFill>
                <a:srgbClr val="EE853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6E92B9-1660-4F67-988C-F428AE49CDCC}"/>
              </a:ext>
            </a:extLst>
          </p:cNvPr>
          <p:cNvSpPr txBox="1"/>
          <p:nvPr/>
        </p:nvSpPr>
        <p:spPr>
          <a:xfrm>
            <a:off x="465364" y="1400390"/>
            <a:ext cx="3739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science is full of weird words…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ECF905-D07D-40ED-BB68-E07A7CA42726}"/>
              </a:ext>
            </a:extLst>
          </p:cNvPr>
          <p:cNvSpPr txBox="1"/>
          <p:nvPr/>
        </p:nvSpPr>
        <p:spPr>
          <a:xfrm>
            <a:off x="470487" y="1848446"/>
            <a:ext cx="32820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current </a:t>
            </a:r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flow of charge</a:t>
            </a:r>
            <a:endParaRPr lang="en-GB" sz="14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D1F305-53FA-4772-B15A-06C30088FBE2}"/>
              </a:ext>
            </a:extLst>
          </p:cNvPr>
          <p:cNvSpPr txBox="1"/>
          <p:nvPr/>
        </p:nvSpPr>
        <p:spPr>
          <a:xfrm>
            <a:off x="1420654" y="2195855"/>
            <a:ext cx="2506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Amp</a:t>
            </a:r>
            <a:r>
              <a:rPr lang="en-US" sz="1400" dirty="0">
                <a:solidFill>
                  <a:schemeClr val="accent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unit measuring</a:t>
            </a:r>
          </a:p>
          <a:p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current</a:t>
            </a:r>
            <a:endParaRPr lang="en-GB" sz="1400" dirty="0">
              <a:solidFill>
                <a:srgbClr val="00B0F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31A018-3A2F-47E7-8789-A50DCDED55C9}"/>
              </a:ext>
            </a:extLst>
          </p:cNvPr>
          <p:cNvSpPr txBox="1"/>
          <p:nvPr/>
        </p:nvSpPr>
        <p:spPr>
          <a:xfrm>
            <a:off x="1133801" y="2677602"/>
            <a:ext cx="294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Circuit </a:t>
            </a:r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closed loop through</a:t>
            </a:r>
          </a:p>
          <a:p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which current flows</a:t>
            </a:r>
            <a:endParaRPr lang="en-GB" sz="14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58E18E-7EF2-4A88-B1F2-8714130C82A3}"/>
              </a:ext>
            </a:extLst>
          </p:cNvPr>
          <p:cNvSpPr txBox="1"/>
          <p:nvPr/>
        </p:nvSpPr>
        <p:spPr>
          <a:xfrm>
            <a:off x="1164490" y="3173675"/>
            <a:ext cx="31070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Voltage </a:t>
            </a:r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difference in electrical</a:t>
            </a:r>
          </a:p>
          <a:p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energy between two</a:t>
            </a:r>
          </a:p>
          <a:p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points on a circuit</a:t>
            </a:r>
            <a:endParaRPr lang="en-GB" sz="14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98BDC6-1093-4C46-BB22-84D18F0D05B1}"/>
              </a:ext>
            </a:extLst>
          </p:cNvPr>
          <p:cNvSpPr txBox="1"/>
          <p:nvPr/>
        </p:nvSpPr>
        <p:spPr>
          <a:xfrm>
            <a:off x="1415443" y="3867864"/>
            <a:ext cx="2925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Watt </a:t>
            </a:r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unit measuring</a:t>
            </a:r>
          </a:p>
          <a:p>
            <a:r>
              <a:rPr lang="en-US" sz="14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electric power</a:t>
            </a:r>
            <a:endParaRPr lang="en-GB" sz="14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BB65C08-03C6-4161-B658-358E7367CD47}"/>
              </a:ext>
            </a:extLst>
          </p:cNvPr>
          <p:cNvSpPr/>
          <p:nvPr/>
        </p:nvSpPr>
        <p:spPr>
          <a:xfrm>
            <a:off x="4779202" y="2457465"/>
            <a:ext cx="2506437" cy="2466028"/>
          </a:xfrm>
          <a:prstGeom prst="ellipse">
            <a:avLst/>
          </a:prstGeom>
          <a:solidFill>
            <a:srgbClr val="F8C8E3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0E8BBBD-3040-4CE3-8AB6-A8EF8B4BE6B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3792" y="2643911"/>
            <a:ext cx="2797255" cy="4695782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3C4A64A6-2483-427B-B58F-1FD11E788824}"/>
              </a:ext>
            </a:extLst>
          </p:cNvPr>
          <p:cNvGrpSpPr/>
          <p:nvPr/>
        </p:nvGrpSpPr>
        <p:grpSpPr>
          <a:xfrm>
            <a:off x="5797695" y="1129128"/>
            <a:ext cx="3716258" cy="2901735"/>
            <a:chOff x="6765398" y="1522786"/>
            <a:chExt cx="3716258" cy="290173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277B1CD-E73D-470A-B082-75AC873DD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5398" y="1522786"/>
              <a:ext cx="3716258" cy="2901735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0CAC814-8F13-4270-B526-59B580125A7A}"/>
                </a:ext>
              </a:extLst>
            </p:cNvPr>
            <p:cNvSpPr txBox="1"/>
            <p:nvPr/>
          </p:nvSpPr>
          <p:spPr>
            <a:xfrm>
              <a:off x="7476382" y="2622070"/>
              <a:ext cx="18729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More</a:t>
              </a:r>
            </a:p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amps or more</a:t>
              </a:r>
            </a:p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voltage means more</a:t>
              </a:r>
            </a:p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watts!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815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4A527C-A5EF-4D15-BE31-1F075E405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F49875-C13B-475A-9FD7-04CDAB4E06D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3" t="931" r="1013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316795-1305-4C76-B88E-05C5A64382BA}"/>
              </a:ext>
            </a:extLst>
          </p:cNvPr>
          <p:cNvSpPr txBox="1"/>
          <p:nvPr/>
        </p:nvSpPr>
        <p:spPr>
          <a:xfrm>
            <a:off x="2804291" y="192676"/>
            <a:ext cx="458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to draw a circuit</a:t>
            </a:r>
            <a:endParaRPr lang="en-GB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04C8C0-0BEB-494C-AFD0-4EC1F44281CB}"/>
              </a:ext>
            </a:extLst>
          </p:cNvPr>
          <p:cNvSpPr txBox="1"/>
          <p:nvPr/>
        </p:nvSpPr>
        <p:spPr>
          <a:xfrm>
            <a:off x="1177488" y="1540753"/>
            <a:ext cx="2380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bulb (called a lamp) looks like this: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AC4822-A89F-48E6-9453-282A890162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3116" y="1977760"/>
            <a:ext cx="1363595" cy="10612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CEFA8F-4F19-47A0-90FE-23B2C3E9BD08}"/>
              </a:ext>
            </a:extLst>
          </p:cNvPr>
          <p:cNvSpPr txBox="1"/>
          <p:nvPr/>
        </p:nvSpPr>
        <p:spPr>
          <a:xfrm>
            <a:off x="1158766" y="3263285"/>
            <a:ext cx="2325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battery (called a</a:t>
            </a:r>
          </a:p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cell) looks like this: 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23CA135-A83E-49F6-A69A-F233FC4FF78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4178" y="3855159"/>
            <a:ext cx="1621472" cy="125237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377360E-CA84-4BCB-AC3C-75B8501DB8BA}"/>
              </a:ext>
            </a:extLst>
          </p:cNvPr>
          <p:cNvSpPr txBox="1"/>
          <p:nvPr/>
        </p:nvSpPr>
        <p:spPr>
          <a:xfrm>
            <a:off x="4198554" y="1548140"/>
            <a:ext cx="2774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a switch looks like this: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F4FFF8B-3F14-4F55-B6C2-F8D346E2FF7E}"/>
              </a:ext>
            </a:extLst>
          </p:cNvPr>
          <p:cNvGrpSpPr/>
          <p:nvPr/>
        </p:nvGrpSpPr>
        <p:grpSpPr>
          <a:xfrm>
            <a:off x="3640512" y="1914536"/>
            <a:ext cx="3338635" cy="1080957"/>
            <a:chOff x="3760044" y="1721275"/>
            <a:chExt cx="3338635" cy="108095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773AC53-CFCA-4BC2-834B-FDCF8A9CC9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60044" y="1721275"/>
              <a:ext cx="2676260" cy="1080957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1F1D23B-A271-4F76-AA91-B188845DAAF5}"/>
                </a:ext>
              </a:extLst>
            </p:cNvPr>
            <p:cNvSpPr txBox="1"/>
            <p:nvPr/>
          </p:nvSpPr>
          <p:spPr>
            <a:xfrm>
              <a:off x="5880603" y="1925474"/>
              <a:ext cx="10641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open (off)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9569869-6952-4FB8-A33A-842E86CC42E4}"/>
                </a:ext>
              </a:extLst>
            </p:cNvPr>
            <p:cNvSpPr txBox="1"/>
            <p:nvPr/>
          </p:nvSpPr>
          <p:spPr>
            <a:xfrm>
              <a:off x="5872720" y="2357600"/>
              <a:ext cx="12259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closed (on)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FDA1453F-BDA9-45D1-BAAB-6247A98DB282}"/>
              </a:ext>
            </a:extLst>
          </p:cNvPr>
          <p:cNvSpPr txBox="1"/>
          <p:nvPr/>
        </p:nvSpPr>
        <p:spPr>
          <a:xfrm>
            <a:off x="1177488" y="918230"/>
            <a:ext cx="49641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Scientists use symbols to draw a circuit.</a:t>
            </a:r>
            <a:endParaRPr lang="en-GB" sz="16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E8A9A02-0098-4A26-B747-56EB92E3DCE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336882" y="1973593"/>
            <a:ext cx="1999098" cy="496416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9F2CC2C-4337-42D0-9C3F-B203B7B1396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0525" y="3383475"/>
            <a:ext cx="3663475" cy="217614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605824A-566C-4E60-80BD-BED18A54F6F6}"/>
              </a:ext>
            </a:extLst>
          </p:cNvPr>
          <p:cNvSpPr txBox="1"/>
          <p:nvPr/>
        </p:nvSpPr>
        <p:spPr>
          <a:xfrm>
            <a:off x="3749202" y="3122917"/>
            <a:ext cx="1245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circuit</a:t>
            </a:r>
            <a:endParaRPr lang="en-GB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FEBA4D-D899-4FB8-B0B5-90614F9A85BF}"/>
              </a:ext>
            </a:extLst>
          </p:cNvPr>
          <p:cNvSpPr txBox="1"/>
          <p:nvPr/>
        </p:nvSpPr>
        <p:spPr>
          <a:xfrm>
            <a:off x="5807570" y="3122261"/>
            <a:ext cx="2582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1640"/>
                </a:solidFill>
              </a:rPr>
              <a:t>The circuit would be drawn like this:</a:t>
            </a:r>
            <a:endParaRPr lang="en-GB" dirty="0">
              <a:solidFill>
                <a:srgbClr val="0016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6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9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A851F4-B2EB-4724-8E7A-5523387B85A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382"/>
            <a:ext cx="9230710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C85A58-7F39-41AF-932B-732821761E1B}"/>
              </a:ext>
            </a:extLst>
          </p:cNvPr>
          <p:cNvSpPr txBox="1"/>
          <p:nvPr/>
        </p:nvSpPr>
        <p:spPr>
          <a:xfrm>
            <a:off x="2952093" y="173272"/>
            <a:ext cx="32398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Complete the circuit</a:t>
            </a:r>
            <a:endParaRPr lang="en-GB" sz="2800" b="1" dirty="0">
              <a:solidFill>
                <a:srgbClr val="00B0F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17CA67-DA7B-47C9-9BBA-8B3ECCA7E8DD}"/>
              </a:ext>
            </a:extLst>
          </p:cNvPr>
          <p:cNvSpPr txBox="1"/>
          <p:nvPr/>
        </p:nvSpPr>
        <p:spPr>
          <a:xfrm>
            <a:off x="354725" y="1159059"/>
            <a:ext cx="3492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A7A11E-0C8F-477E-86B6-39882BC206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83778" y="804040"/>
            <a:ext cx="1679026" cy="2337019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2EC6514-0241-4085-B1AC-10738B01BD1A}"/>
              </a:ext>
            </a:extLst>
          </p:cNvPr>
          <p:cNvGrpSpPr/>
          <p:nvPr/>
        </p:nvGrpSpPr>
        <p:grpSpPr>
          <a:xfrm>
            <a:off x="534186" y="-680425"/>
            <a:ext cx="3389630" cy="2660498"/>
            <a:chOff x="534186" y="-680425"/>
            <a:chExt cx="3389630" cy="266049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27CAB93-A9B4-4690-AF14-2B2FC0EEA7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4186" y="-680425"/>
              <a:ext cx="3389630" cy="2660498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F512744-8D03-4FFB-B39C-17703F307829}"/>
                </a:ext>
              </a:extLst>
            </p:cNvPr>
            <p:cNvSpPr txBox="1"/>
            <p:nvPr/>
          </p:nvSpPr>
          <p:spPr>
            <a:xfrm>
              <a:off x="1321150" y="418426"/>
              <a:ext cx="1344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What do you need to turn on a lightbulb? 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6544F1C3-0ED2-49E8-9CCA-F5DDB873A6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86624" flipH="1">
            <a:off x="7400578" y="843417"/>
            <a:ext cx="2334128" cy="2258266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7767F63-4F57-4CA2-9D08-A280387A3028}"/>
              </a:ext>
            </a:extLst>
          </p:cNvPr>
          <p:cNvGrpSpPr/>
          <p:nvPr/>
        </p:nvGrpSpPr>
        <p:grpSpPr>
          <a:xfrm>
            <a:off x="4942496" y="-905090"/>
            <a:ext cx="3962935" cy="3110481"/>
            <a:chOff x="4688992" y="-884764"/>
            <a:chExt cx="3962935" cy="311048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AA98175-6455-4F14-AF3C-868AFD045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4688992" y="-884764"/>
              <a:ext cx="3962935" cy="311048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3C6482-0DD2-47D9-93AC-FB0353A2602A}"/>
                </a:ext>
              </a:extLst>
            </p:cNvPr>
            <p:cNvSpPr txBox="1"/>
            <p:nvPr/>
          </p:nvSpPr>
          <p:spPr>
            <a:xfrm>
              <a:off x="6037011" y="316715"/>
              <a:ext cx="179276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You need a power supply, some conducting wires, a bulb and an on/off switch.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BED3E3A-F3E3-4BF0-86BB-8DDC5ACFEF0D}"/>
              </a:ext>
            </a:extLst>
          </p:cNvPr>
          <p:cNvSpPr txBox="1"/>
          <p:nvPr/>
        </p:nvSpPr>
        <p:spPr>
          <a:xfrm>
            <a:off x="2902699" y="1159059"/>
            <a:ext cx="3239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this game, the first player to collect all the pieces and light up their bulb is the winner. 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1144EBF-741B-47EC-9242-279400FF5599}"/>
              </a:ext>
            </a:extLst>
          </p:cNvPr>
          <p:cNvSpPr/>
          <p:nvPr/>
        </p:nvSpPr>
        <p:spPr>
          <a:xfrm>
            <a:off x="1338943" y="1867025"/>
            <a:ext cx="6466114" cy="3741839"/>
          </a:xfrm>
          <a:prstGeom prst="roundRect">
            <a:avLst/>
          </a:prstGeom>
          <a:solidFill>
            <a:srgbClr val="7BCFBD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375913-AE36-4EA0-9202-10C12EADFA24}"/>
              </a:ext>
            </a:extLst>
          </p:cNvPr>
          <p:cNvSpPr txBox="1"/>
          <p:nvPr/>
        </p:nvSpPr>
        <p:spPr>
          <a:xfrm>
            <a:off x="1910443" y="2169032"/>
            <a:ext cx="5388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</a:t>
            </a:r>
            <a:r>
              <a:rPr lang="en-US" sz="12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Cut out the game boards and the matching pieces. Each player       </a:t>
            </a:r>
          </a:p>
          <a:p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gets one set.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F43C48-09EC-4199-B831-49BDC52F6A4A}"/>
              </a:ext>
            </a:extLst>
          </p:cNvPr>
          <p:cNvSpPr txBox="1"/>
          <p:nvPr/>
        </p:nvSpPr>
        <p:spPr>
          <a:xfrm>
            <a:off x="1910443" y="2699098"/>
            <a:ext cx="53884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</a:t>
            </a:r>
            <a:r>
              <a:rPr lang="en-US" sz="12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Roll the dice to see who goes first – the highest score wins.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391916-1156-4CF8-BE96-2F9FBDFDEEA8}"/>
              </a:ext>
            </a:extLst>
          </p:cNvPr>
          <p:cNvSpPr txBox="1"/>
          <p:nvPr/>
        </p:nvSpPr>
        <p:spPr>
          <a:xfrm>
            <a:off x="1910443" y="3091218"/>
            <a:ext cx="52088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</a:t>
            </a:r>
            <a:r>
              <a:rPr lang="en-US" sz="12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Take it in turns to throw the dice.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4BEC2EC-0260-41BF-8F62-CD0D237017A8}"/>
              </a:ext>
            </a:extLst>
          </p:cNvPr>
          <p:cNvSpPr txBox="1"/>
          <p:nvPr/>
        </p:nvSpPr>
        <p:spPr>
          <a:xfrm>
            <a:off x="2193811" y="3404942"/>
            <a:ext cx="4474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If you throw a 1,2 or 3, pick up a section of wire and place it on the matching area of your board.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9F8BFC-0D2C-4248-A8F8-C932311C76EB}"/>
              </a:ext>
            </a:extLst>
          </p:cNvPr>
          <p:cNvSpPr txBox="1"/>
          <p:nvPr/>
        </p:nvSpPr>
        <p:spPr>
          <a:xfrm>
            <a:off x="2212155" y="3877030"/>
            <a:ext cx="4390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If you roll a 4, pick up the switch and place it on your board. 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9C6FB8D-1A13-4D55-B04E-722C592E9A6E}"/>
              </a:ext>
            </a:extLst>
          </p:cNvPr>
          <p:cNvSpPr txBox="1"/>
          <p:nvPr/>
        </p:nvSpPr>
        <p:spPr>
          <a:xfrm>
            <a:off x="2193811" y="4349118"/>
            <a:ext cx="4122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If you roll a 5, pick up the battery and place it on the board.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281001-9FDA-4AA3-B698-D7F5855B95D5}"/>
              </a:ext>
            </a:extLst>
          </p:cNvPr>
          <p:cNvSpPr txBox="1"/>
          <p:nvPr/>
        </p:nvSpPr>
        <p:spPr>
          <a:xfrm>
            <a:off x="2196489" y="4810783"/>
            <a:ext cx="4936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If you roll a 6 and you haven’t yet completed the rest of your circuit, you miss a turn. If you roll a 6 and you have completed the circuit, place the lightbulb on your board.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C8FD513-B728-42E3-B574-94158A461A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2422" y="3245240"/>
            <a:ext cx="2627960" cy="274744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45249E3-633E-4424-8AC1-7C39F0EB345B}"/>
              </a:ext>
            </a:extLst>
          </p:cNvPr>
          <p:cNvSpPr txBox="1"/>
          <p:nvPr/>
        </p:nvSpPr>
        <p:spPr>
          <a:xfrm>
            <a:off x="7522708" y="3677958"/>
            <a:ext cx="13952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first player to complete the circuit to light up their bulb is the winner.</a:t>
            </a:r>
            <a:endParaRPr lang="en-GB" sz="120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30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FCB0B8-81D1-4C80-9208-387026F226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820" b="72000"/>
          <a:stretch/>
        </p:blipFill>
        <p:spPr>
          <a:xfrm>
            <a:off x="212611" y="102476"/>
            <a:ext cx="2144334" cy="22093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89B994-8480-4FBA-9BFA-19509FA9C5E5}"/>
              </a:ext>
            </a:extLst>
          </p:cNvPr>
          <p:cNvSpPr txBox="1"/>
          <p:nvPr/>
        </p:nvSpPr>
        <p:spPr>
          <a:xfrm>
            <a:off x="4226890" y="213988"/>
            <a:ext cx="4406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art</a:t>
            </a:r>
            <a:endParaRPr lang="en-GB" sz="3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89FDCE8-3173-4B72-BE0F-2BC91D9C2EF9}"/>
              </a:ext>
            </a:extLst>
          </p:cNvPr>
          <p:cNvGrpSpPr/>
          <p:nvPr/>
        </p:nvGrpSpPr>
        <p:grpSpPr>
          <a:xfrm>
            <a:off x="2198700" y="533370"/>
            <a:ext cx="2484473" cy="2102774"/>
            <a:chOff x="2198700" y="533370"/>
            <a:chExt cx="2484473" cy="2102774"/>
          </a:xfrm>
        </p:grpSpPr>
        <p:sp>
          <p:nvSpPr>
            <p:cNvPr id="5" name="Speech Bubble: Oval 4">
              <a:extLst>
                <a:ext uri="{FF2B5EF4-FFF2-40B4-BE49-F238E27FC236}">
                  <a16:creationId xmlns:a16="http://schemas.microsoft.com/office/drawing/2014/main" id="{93E95AE6-660C-4F5E-BC21-9F7CFD245024}"/>
                </a:ext>
              </a:extLst>
            </p:cNvPr>
            <p:cNvSpPr/>
            <p:nvPr/>
          </p:nvSpPr>
          <p:spPr>
            <a:xfrm rot="21190489">
              <a:off x="2198700" y="533370"/>
              <a:ext cx="2484473" cy="2102774"/>
            </a:xfrm>
            <a:prstGeom prst="wedgeEllipseCallout">
              <a:avLst>
                <a:gd name="adj1" fmla="val -67222"/>
                <a:gd name="adj2" fmla="val -37591"/>
              </a:avLst>
            </a:prstGeom>
            <a:solidFill>
              <a:srgbClr val="FFF8E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4DE26DC-F9D5-4442-A6B2-4DE00FE102E0}"/>
                </a:ext>
              </a:extLst>
            </p:cNvPr>
            <p:cNvSpPr txBox="1"/>
            <p:nvPr/>
          </p:nvSpPr>
          <p:spPr>
            <a:xfrm>
              <a:off x="2356945" y="846093"/>
              <a:ext cx="20574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Can salt dough </a:t>
              </a:r>
              <a:r>
                <a:rPr lang="en-US" sz="1400" b="1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conduct</a:t>
              </a:r>
              <a:r>
                <a:rPr lang="en-US" sz="14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electricity?</a:t>
              </a:r>
            </a:p>
            <a:p>
              <a:r>
                <a:rPr lang="en-US" sz="1400" dirty="0">
                  <a:solidFill>
                    <a:schemeClr val="tx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GB" sz="1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6F0CBCE-E6FF-40B6-9E15-4B72357CD7FF}"/>
              </a:ext>
            </a:extLst>
          </p:cNvPr>
          <p:cNvSpPr txBox="1"/>
          <p:nvPr/>
        </p:nvSpPr>
        <p:spPr>
          <a:xfrm>
            <a:off x="2420007" y="1105125"/>
            <a:ext cx="2057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 there any ingredients that will help the dough to </a:t>
            </a:r>
            <a:r>
              <a:rPr lang="en-US" sz="14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conduct</a:t>
            </a:r>
            <a:r>
              <a:rPr lang="en-US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electricity? </a:t>
            </a:r>
            <a:endParaRPr lang="en-GB" sz="14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1090815-F6AA-4265-ADBD-B3B66F0B999B}"/>
              </a:ext>
            </a:extLst>
          </p:cNvPr>
          <p:cNvGrpSpPr/>
          <p:nvPr/>
        </p:nvGrpSpPr>
        <p:grpSpPr>
          <a:xfrm>
            <a:off x="5021765" y="1198179"/>
            <a:ext cx="3294993" cy="1659321"/>
            <a:chOff x="5265683" y="1198179"/>
            <a:chExt cx="3294993" cy="165932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84AD812-D052-4D59-BEF3-C9666A76712F}"/>
                </a:ext>
              </a:extLst>
            </p:cNvPr>
            <p:cNvSpPr/>
            <p:nvPr/>
          </p:nvSpPr>
          <p:spPr>
            <a:xfrm>
              <a:off x="5265683" y="1198179"/>
              <a:ext cx="3294993" cy="1659321"/>
            </a:xfrm>
            <a:prstGeom prst="round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CAE6B03-0BB4-4ADE-A982-A19C632671CC}"/>
                </a:ext>
              </a:extLst>
            </p:cNvPr>
            <p:cNvSpPr txBox="1"/>
            <p:nvPr/>
          </p:nvSpPr>
          <p:spPr>
            <a:xfrm>
              <a:off x="5454868" y="1287840"/>
              <a:ext cx="291662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For the dough you will need:</a:t>
              </a:r>
            </a:p>
            <a:p>
              <a:endPara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165 ml water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160 g flour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 tbsp salt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 tbsp cream of tartar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 tsp vegetable oil</a:t>
              </a:r>
            </a:p>
            <a:p>
              <a:r>
                <a:rPr lang="en-US" sz="1200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endParaRPr lang="en-GB" sz="12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B77F428-195B-451E-AA40-F370382A2D40}"/>
              </a:ext>
            </a:extLst>
          </p:cNvPr>
          <p:cNvSpPr txBox="1"/>
          <p:nvPr/>
        </p:nvSpPr>
        <p:spPr>
          <a:xfrm>
            <a:off x="4477407" y="3384054"/>
            <a:ext cx="3650164" cy="48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51861F5-76EE-40AE-A13D-78928C2DCB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496" y="2928586"/>
            <a:ext cx="536028" cy="4182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21F6682-909C-4E5C-AAEE-F39973295E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206" y="3492817"/>
            <a:ext cx="362607" cy="41820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F632B03-22A9-464F-9D10-C5FEBD848C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188" y="4099770"/>
            <a:ext cx="480625" cy="46801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BDC9684-DFCD-4875-BB13-57FB333679EF}"/>
              </a:ext>
            </a:extLst>
          </p:cNvPr>
          <p:cNvSpPr txBox="1"/>
          <p:nvPr/>
        </p:nvSpPr>
        <p:spPr>
          <a:xfrm>
            <a:off x="1040524" y="2985955"/>
            <a:ext cx="6329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Mix the dough ingredients in a pan over a low heat.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6984268-DD1D-45D1-A7EC-D6B2F711ADD2}"/>
              </a:ext>
            </a:extLst>
          </p:cNvPr>
          <p:cNvSpPr txBox="1"/>
          <p:nvPr/>
        </p:nvSpPr>
        <p:spPr>
          <a:xfrm>
            <a:off x="1040524" y="3480302"/>
            <a:ext cx="62273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Keep stirring until the mixture gets thicker and forms one big lump of dough.</a:t>
            </a:r>
            <a:endParaRPr lang="en-GB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471D445-0D13-431C-BF5E-DFA1FE8F38DD}"/>
              </a:ext>
            </a:extLst>
          </p:cNvPr>
          <p:cNvSpPr txBox="1"/>
          <p:nvPr/>
        </p:nvSpPr>
        <p:spPr>
          <a:xfrm>
            <a:off x="1052348" y="4099770"/>
            <a:ext cx="6850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Leave the lump to cool a bit, then start kneading it on a non-stick surface. When the dough is nice and smooth, it’s ready to use. </a:t>
            </a:r>
            <a:endParaRPr lang="en-GB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90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A89B994-8480-4FBA-9BFA-19509FA9C5E5}"/>
              </a:ext>
            </a:extLst>
          </p:cNvPr>
          <p:cNvSpPr txBox="1"/>
          <p:nvPr/>
        </p:nvSpPr>
        <p:spPr>
          <a:xfrm>
            <a:off x="4226890" y="213988"/>
            <a:ext cx="4406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art</a:t>
            </a:r>
            <a:endParaRPr lang="en-GB" sz="3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77F428-195B-451E-AA40-F370382A2D40}"/>
              </a:ext>
            </a:extLst>
          </p:cNvPr>
          <p:cNvSpPr txBox="1"/>
          <p:nvPr/>
        </p:nvSpPr>
        <p:spPr>
          <a:xfrm>
            <a:off x="4477407" y="3384054"/>
            <a:ext cx="3650164" cy="48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6031B36-6800-4733-BEE8-5B9874D34BB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4034" y="1939486"/>
            <a:ext cx="4500688" cy="3375516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A8AA38D5-492C-4466-8AE3-1BD719FE878A}"/>
              </a:ext>
            </a:extLst>
          </p:cNvPr>
          <p:cNvGrpSpPr/>
          <p:nvPr/>
        </p:nvGrpSpPr>
        <p:grpSpPr>
          <a:xfrm>
            <a:off x="123451" y="2254475"/>
            <a:ext cx="1210023" cy="3159990"/>
            <a:chOff x="5214848" y="3944498"/>
            <a:chExt cx="2885089" cy="123759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BA1151F-6918-4866-A2CD-C723AA30B0D3}"/>
                </a:ext>
              </a:extLst>
            </p:cNvPr>
            <p:cNvSpPr/>
            <p:nvPr/>
          </p:nvSpPr>
          <p:spPr>
            <a:xfrm>
              <a:off x="5214848" y="3944498"/>
              <a:ext cx="2885089" cy="1237593"/>
            </a:xfrm>
            <a:prstGeom prst="rect">
              <a:avLst/>
            </a:prstGeom>
            <a:solidFill>
              <a:srgbClr val="FFF8E5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63C0C57-E877-4BF4-B90E-FCBB1EE4E777}"/>
                </a:ext>
              </a:extLst>
            </p:cNvPr>
            <p:cNvSpPr txBox="1"/>
            <p:nvPr/>
          </p:nvSpPr>
          <p:spPr>
            <a:xfrm>
              <a:off x="5382750" y="4001107"/>
              <a:ext cx="2632839" cy="904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C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Warning</a:t>
              </a:r>
              <a:endParaRPr lang="en-US" sz="1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When you are working with batteries always disconnect after use as the circuit can get hot and cause fires. 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0" name="Thought Bubble: Cloud 19">
            <a:extLst>
              <a:ext uri="{FF2B5EF4-FFF2-40B4-BE49-F238E27FC236}">
                <a16:creationId xmlns:a16="http://schemas.microsoft.com/office/drawing/2014/main" id="{C11FE50F-39EC-4B3F-AFBB-0D0C3A3F306B}"/>
              </a:ext>
            </a:extLst>
          </p:cNvPr>
          <p:cNvSpPr/>
          <p:nvPr/>
        </p:nvSpPr>
        <p:spPr>
          <a:xfrm>
            <a:off x="5863741" y="865939"/>
            <a:ext cx="3395939" cy="2304621"/>
          </a:xfrm>
          <a:prstGeom prst="cloudCallout">
            <a:avLst>
              <a:gd name="adj1" fmla="val -43176"/>
              <a:gd name="adj2" fmla="val 73824"/>
            </a:avLst>
          </a:prstGeom>
          <a:solidFill>
            <a:srgbClr val="D6ED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0896F24-7BD8-42E8-A158-E2E78BC8BF73}"/>
              </a:ext>
            </a:extLst>
          </p:cNvPr>
          <p:cNvSpPr txBox="1"/>
          <p:nvPr/>
        </p:nvSpPr>
        <p:spPr>
          <a:xfrm>
            <a:off x="6302489" y="1275665"/>
            <a:ext cx="2762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wonder why there is a gap between the two pieces of dough where the LED is.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0F73414-0670-45C8-8E66-9FE3D71EC4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472" y="3561146"/>
            <a:ext cx="1552538" cy="247215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27C4E59-E8B4-4122-9AA3-16F6A6EAE852}"/>
              </a:ext>
            </a:extLst>
          </p:cNvPr>
          <p:cNvSpPr txBox="1"/>
          <p:nvPr/>
        </p:nvSpPr>
        <p:spPr>
          <a:xfrm>
            <a:off x="6302489" y="1910574"/>
            <a:ext cx="2241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would happen if…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changed the number of batteries?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changed the LED to </a:t>
            </a:r>
            <a:b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buzzer? 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Speech Bubble: Oval 27">
            <a:extLst>
              <a:ext uri="{FF2B5EF4-FFF2-40B4-BE49-F238E27FC236}">
                <a16:creationId xmlns:a16="http://schemas.microsoft.com/office/drawing/2014/main" id="{5625FEFB-A763-47BC-BFF2-D35830F943C3}"/>
              </a:ext>
            </a:extLst>
          </p:cNvPr>
          <p:cNvSpPr/>
          <p:nvPr/>
        </p:nvSpPr>
        <p:spPr>
          <a:xfrm>
            <a:off x="6563158" y="3270615"/>
            <a:ext cx="2010104" cy="1429974"/>
          </a:xfrm>
          <a:prstGeom prst="wedgeEllipseCallout">
            <a:avLst>
              <a:gd name="adj1" fmla="val -71422"/>
              <a:gd name="adj2" fmla="val 3499"/>
            </a:avLst>
          </a:prstGeom>
          <a:solidFill>
            <a:srgbClr val="FFF8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DF7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2DCFD1C-3D6A-43C0-A9BF-C102BC457633}"/>
              </a:ext>
            </a:extLst>
          </p:cNvPr>
          <p:cNvSpPr txBox="1"/>
          <p:nvPr/>
        </p:nvSpPr>
        <p:spPr>
          <a:xfrm>
            <a:off x="6796411" y="3568374"/>
            <a:ext cx="15435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Investigate and be </a:t>
            </a:r>
            <a:r>
              <a:rPr lang="en-US" sz="1600" b="1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curious! </a:t>
            </a:r>
            <a:endParaRPr lang="en-GB" sz="1600" b="1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FCB0B8-81D1-4C80-9208-387026F226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820" b="72000"/>
          <a:stretch/>
        </p:blipFill>
        <p:spPr>
          <a:xfrm>
            <a:off x="212611" y="102476"/>
            <a:ext cx="2144334" cy="2209324"/>
          </a:xfrm>
          <a:prstGeom prst="rect">
            <a:avLst/>
          </a:prstGeom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93E95AE6-660C-4F5E-BC21-9F7CFD245024}"/>
              </a:ext>
            </a:extLst>
          </p:cNvPr>
          <p:cNvSpPr/>
          <p:nvPr/>
        </p:nvSpPr>
        <p:spPr>
          <a:xfrm rot="21190489">
            <a:off x="2526332" y="200821"/>
            <a:ext cx="2348534" cy="1585650"/>
          </a:xfrm>
          <a:prstGeom prst="wedgeEllipseCallout">
            <a:avLst>
              <a:gd name="adj1" fmla="val -69498"/>
              <a:gd name="adj2" fmla="val -18280"/>
            </a:avLst>
          </a:prstGeom>
          <a:solidFill>
            <a:srgbClr val="FFF8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14A94136-C305-477E-8868-28DC8CDE329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406322">
            <a:off x="481764" y="4410425"/>
            <a:ext cx="528438" cy="10476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78A799-5535-42BE-9BE1-C9AD6FA2EB3A}"/>
              </a:ext>
            </a:extLst>
          </p:cNvPr>
          <p:cNvSpPr txBox="1"/>
          <p:nvPr/>
        </p:nvSpPr>
        <p:spPr>
          <a:xfrm>
            <a:off x="2610291" y="438236"/>
            <a:ext cx="21525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Now try to build a </a:t>
            </a:r>
            <a:b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circuit using the dough as wires and see what happens. Can you make shapes with it? Here is an example. </a:t>
            </a:r>
            <a:endParaRPr lang="en-GB" sz="1200" dirty="0">
              <a:solidFill>
                <a:srgbClr val="00164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42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/>
      <p:bldP spid="27" grpId="0"/>
      <p:bldP spid="28" grpId="0" animBg="1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2CD2E0F-C7F4-4A98-A2DE-9EA1ED62A7D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1257" y="-608138"/>
            <a:ext cx="9552214" cy="6849318"/>
          </a:xfrm>
          <a:prstGeom prst="rect">
            <a:avLst/>
          </a:prstGeom>
          <a:solidFill>
            <a:srgbClr val="81DEFF"/>
          </a:solidFill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F090ECB-25B5-443E-A68C-B13F378739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638157">
            <a:off x="2147103" y="673972"/>
            <a:ext cx="4849794" cy="684285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5EA076EC-D977-4C77-81A7-4B9B102B3E55}"/>
              </a:ext>
            </a:extLst>
          </p:cNvPr>
          <p:cNvGrpSpPr/>
          <p:nvPr/>
        </p:nvGrpSpPr>
        <p:grpSpPr>
          <a:xfrm>
            <a:off x="4522192" y="-1183202"/>
            <a:ext cx="5671473" cy="4996568"/>
            <a:chOff x="4522192" y="-1183202"/>
            <a:chExt cx="5671473" cy="499656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B3B5DB4-F08B-4EDF-90EA-DBB58DE6C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22192" y="-1183202"/>
              <a:ext cx="5671473" cy="499656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7869B07-B3EF-4D86-871D-EAAF93969EAB}"/>
                </a:ext>
              </a:extLst>
            </p:cNvPr>
            <p:cNvSpPr txBox="1"/>
            <p:nvPr/>
          </p:nvSpPr>
          <p:spPr>
            <a:xfrm>
              <a:off x="5797049" y="810289"/>
              <a:ext cx="2392175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LED or buzzer needs to be placed across a gap in the salt dough so that the electricity flows through it to connect up the circuit.</a:t>
              </a:r>
              <a:endParaRPr lang="en-GB" sz="14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BEDC2E9-EF52-45B2-99DB-4BACB325E211}"/>
              </a:ext>
            </a:extLst>
          </p:cNvPr>
          <p:cNvGrpSpPr/>
          <p:nvPr/>
        </p:nvGrpSpPr>
        <p:grpSpPr>
          <a:xfrm>
            <a:off x="1586752" y="85930"/>
            <a:ext cx="3092822" cy="2043410"/>
            <a:chOff x="1586752" y="85930"/>
            <a:chExt cx="3092822" cy="204341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4813B72-392F-44B4-92C6-2984831C9D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1344" t="25053" r="24344" b="15123"/>
            <a:stretch/>
          </p:blipFill>
          <p:spPr>
            <a:xfrm flipH="1">
              <a:off x="1586752" y="85930"/>
              <a:ext cx="3092822" cy="204341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A85EC0-4C91-4983-B7A3-A99999F6C642}"/>
                </a:ext>
              </a:extLst>
            </p:cNvPr>
            <p:cNvSpPr txBox="1"/>
            <p:nvPr/>
          </p:nvSpPr>
          <p:spPr>
            <a:xfrm>
              <a:off x="1996749" y="734272"/>
              <a:ext cx="22537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craft dough contains</a:t>
              </a:r>
            </a:p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lots of salty water, which conducts electricity. 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A2E5480-0515-4841-A94B-3E27464B5FB4}"/>
              </a:ext>
            </a:extLst>
          </p:cNvPr>
          <p:cNvGrpSpPr/>
          <p:nvPr/>
        </p:nvGrpSpPr>
        <p:grpSpPr>
          <a:xfrm>
            <a:off x="-486726" y="1380603"/>
            <a:ext cx="4009854" cy="2976244"/>
            <a:chOff x="-495217" y="1554223"/>
            <a:chExt cx="4009854" cy="297624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987B3A3-6AA3-4C48-81B7-0BA27EE063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3330" t="26844" r="23157" b="13091"/>
            <a:stretch/>
          </p:blipFill>
          <p:spPr>
            <a:xfrm flipH="1">
              <a:off x="-495217" y="1554223"/>
              <a:ext cx="4009854" cy="297624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7438A8F-6CDE-42F2-A456-ED2603BCFE29}"/>
                </a:ext>
              </a:extLst>
            </p:cNvPr>
            <p:cNvSpPr txBox="1"/>
            <p:nvPr/>
          </p:nvSpPr>
          <p:spPr>
            <a:xfrm>
              <a:off x="250036" y="2302959"/>
              <a:ext cx="27194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164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Adding more batteries to your circuit increases the voltage. This causes a larger electric current to flow through the circuit, so the LED gets brighter or the buzzer gets louder.</a:t>
              </a:r>
              <a:endParaRPr lang="en-GB" sz="1200" dirty="0">
                <a:solidFill>
                  <a:srgbClr val="00164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AADF88F-EA55-441A-B0B8-B1F219F2752B}"/>
              </a:ext>
            </a:extLst>
          </p:cNvPr>
          <p:cNvSpPr txBox="1"/>
          <p:nvPr/>
        </p:nvSpPr>
        <p:spPr>
          <a:xfrm>
            <a:off x="6340151" y="2890036"/>
            <a:ext cx="2120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What’s the science behind this activity?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B252A4-23BB-4DA4-9AE7-E24534C01CB3}"/>
              </a:ext>
            </a:extLst>
          </p:cNvPr>
          <p:cNvSpPr/>
          <p:nvPr/>
        </p:nvSpPr>
        <p:spPr>
          <a:xfrm>
            <a:off x="5663314" y="50713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>
                <a:solidFill>
                  <a:srgbClr val="222222"/>
                </a:solidFill>
                <a:latin typeface="Arial" panose="020B0604020202020204" pitchFamily="34" charset="0"/>
              </a:rPr>
              <a:t>Subscribe for your school at </a:t>
            </a:r>
            <a:r>
              <a:rPr lang="en-US" b="1" i="1" u="sng" dirty="0">
                <a:solidFill>
                  <a:srgbClr val="1155CC"/>
                </a:solidFill>
                <a:latin typeface="Arial" panose="020B0604020202020204" pitchFamily="34" charset="0"/>
                <a:hlinkClick r:id="rId6"/>
              </a:rPr>
              <a:t>whizzpopbang.com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674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2714</TotalTime>
  <Words>861</Words>
  <Application>Microsoft Office PowerPoint</Application>
  <PresentationFormat>On-screen Show (16:10)</PresentationFormat>
  <Paragraphs>105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Kirsty Williams</dc:creator>
  <cp:lastModifiedBy>Kirsty williams</cp:lastModifiedBy>
  <cp:revision>32</cp:revision>
  <dcterms:created xsi:type="dcterms:W3CDTF">2018-05-22T13:16:37Z</dcterms:created>
  <dcterms:modified xsi:type="dcterms:W3CDTF">2019-05-30T15:29:00Z</dcterms:modified>
</cp:coreProperties>
</file>