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8" r:id="rId3"/>
    <p:sldId id="259" r:id="rId4"/>
    <p:sldId id="260" r:id="rId5"/>
    <p:sldId id="261" r:id="rId6"/>
  </p:sldIdLst>
  <p:sldSz cx="12801600" cy="9601200" type="A3"/>
  <p:notesSz cx="6858000" cy="9144000"/>
  <p:defaultTextStyle>
    <a:defPPr>
      <a:defRPr lang="en-US"/>
    </a:defPPr>
    <a:lvl1pPr marL="0" algn="l" defTabSz="1194755" rtl="0" eaLnBrk="1" latinLnBrk="0" hangingPunct="1">
      <a:defRPr sz="2352" kern="1200">
        <a:solidFill>
          <a:schemeClr val="tx1"/>
        </a:solidFill>
        <a:latin typeface="+mn-lt"/>
        <a:ea typeface="+mn-ea"/>
        <a:cs typeface="+mn-cs"/>
      </a:defRPr>
    </a:lvl1pPr>
    <a:lvl2pPr marL="597378" algn="l" defTabSz="1194755" rtl="0" eaLnBrk="1" latinLnBrk="0" hangingPunct="1">
      <a:defRPr sz="2352" kern="1200">
        <a:solidFill>
          <a:schemeClr val="tx1"/>
        </a:solidFill>
        <a:latin typeface="+mn-lt"/>
        <a:ea typeface="+mn-ea"/>
        <a:cs typeface="+mn-cs"/>
      </a:defRPr>
    </a:lvl2pPr>
    <a:lvl3pPr marL="1194755" algn="l" defTabSz="1194755" rtl="0" eaLnBrk="1" latinLnBrk="0" hangingPunct="1">
      <a:defRPr sz="2352" kern="1200">
        <a:solidFill>
          <a:schemeClr val="tx1"/>
        </a:solidFill>
        <a:latin typeface="+mn-lt"/>
        <a:ea typeface="+mn-ea"/>
        <a:cs typeface="+mn-cs"/>
      </a:defRPr>
    </a:lvl3pPr>
    <a:lvl4pPr marL="1792133" algn="l" defTabSz="1194755" rtl="0" eaLnBrk="1" latinLnBrk="0" hangingPunct="1">
      <a:defRPr sz="2352" kern="1200">
        <a:solidFill>
          <a:schemeClr val="tx1"/>
        </a:solidFill>
        <a:latin typeface="+mn-lt"/>
        <a:ea typeface="+mn-ea"/>
        <a:cs typeface="+mn-cs"/>
      </a:defRPr>
    </a:lvl4pPr>
    <a:lvl5pPr marL="2389510" algn="l" defTabSz="1194755" rtl="0" eaLnBrk="1" latinLnBrk="0" hangingPunct="1">
      <a:defRPr sz="2352" kern="1200">
        <a:solidFill>
          <a:schemeClr val="tx1"/>
        </a:solidFill>
        <a:latin typeface="+mn-lt"/>
        <a:ea typeface="+mn-ea"/>
        <a:cs typeface="+mn-cs"/>
      </a:defRPr>
    </a:lvl5pPr>
    <a:lvl6pPr marL="2986888" algn="l" defTabSz="1194755" rtl="0" eaLnBrk="1" latinLnBrk="0" hangingPunct="1">
      <a:defRPr sz="2352" kern="1200">
        <a:solidFill>
          <a:schemeClr val="tx1"/>
        </a:solidFill>
        <a:latin typeface="+mn-lt"/>
        <a:ea typeface="+mn-ea"/>
        <a:cs typeface="+mn-cs"/>
      </a:defRPr>
    </a:lvl6pPr>
    <a:lvl7pPr marL="3584265" algn="l" defTabSz="1194755" rtl="0" eaLnBrk="1" latinLnBrk="0" hangingPunct="1">
      <a:defRPr sz="2352" kern="1200">
        <a:solidFill>
          <a:schemeClr val="tx1"/>
        </a:solidFill>
        <a:latin typeface="+mn-lt"/>
        <a:ea typeface="+mn-ea"/>
        <a:cs typeface="+mn-cs"/>
      </a:defRPr>
    </a:lvl7pPr>
    <a:lvl8pPr marL="4181643" algn="l" defTabSz="1194755" rtl="0" eaLnBrk="1" latinLnBrk="0" hangingPunct="1">
      <a:defRPr sz="2352" kern="1200">
        <a:solidFill>
          <a:schemeClr val="tx1"/>
        </a:solidFill>
        <a:latin typeface="+mn-lt"/>
        <a:ea typeface="+mn-ea"/>
        <a:cs typeface="+mn-cs"/>
      </a:defRPr>
    </a:lvl8pPr>
    <a:lvl9pPr marL="4779020" algn="l" defTabSz="1194755" rtl="0" eaLnBrk="1" latinLnBrk="0" hangingPunct="1">
      <a:defRPr sz="2352"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229"/>
    <a:srgbClr val="70AD47"/>
    <a:srgbClr val="0E1728"/>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81"/>
    <p:restoredTop sz="94643"/>
  </p:normalViewPr>
  <p:slideViewPr>
    <p:cSldViewPr snapToGrid="0">
      <p:cViewPr varScale="1">
        <p:scale>
          <a:sx n="49" d="100"/>
          <a:sy n="49" d="100"/>
        </p:scale>
        <p:origin x="1386" y="4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en-US"/>
              <a:t>Click to edit Master title style</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F64A5CD-18C5-457F-8AF5-5369F94E4E51}" type="datetimeFigureOut">
              <a:rPr lang="en-GB" smtClean="0"/>
              <a:t>30/08/2018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5E8FF0-EC69-465F-A71B-13C48A413491}" type="slidenum">
              <a:rPr lang="en-GB" smtClean="0"/>
              <a:t>‹#›</a:t>
            </a:fld>
            <a:endParaRPr lang="en-GB"/>
          </a:p>
        </p:txBody>
      </p:sp>
    </p:spTree>
    <p:extLst>
      <p:ext uri="{BB962C8B-B14F-4D97-AF65-F5344CB8AC3E}">
        <p14:creationId xmlns:p14="http://schemas.microsoft.com/office/powerpoint/2010/main" val="3514014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64A5CD-18C5-457F-8AF5-5369F94E4E51}" type="datetimeFigureOut">
              <a:rPr lang="en-GB" smtClean="0"/>
              <a:t>30/08/2018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5E8FF0-EC69-465F-A71B-13C48A413491}" type="slidenum">
              <a:rPr lang="en-GB" smtClean="0"/>
              <a:t>‹#›</a:t>
            </a:fld>
            <a:endParaRPr lang="en-GB"/>
          </a:p>
        </p:txBody>
      </p:sp>
    </p:spTree>
    <p:extLst>
      <p:ext uri="{BB962C8B-B14F-4D97-AF65-F5344CB8AC3E}">
        <p14:creationId xmlns:p14="http://schemas.microsoft.com/office/powerpoint/2010/main" val="2604958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64A5CD-18C5-457F-8AF5-5369F94E4E51}" type="datetimeFigureOut">
              <a:rPr lang="en-GB" smtClean="0"/>
              <a:t>30/08/2018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5E8FF0-EC69-465F-A71B-13C48A413491}" type="slidenum">
              <a:rPr lang="en-GB" smtClean="0"/>
              <a:t>‹#›</a:t>
            </a:fld>
            <a:endParaRPr lang="en-GB"/>
          </a:p>
        </p:txBody>
      </p:sp>
    </p:spTree>
    <p:extLst>
      <p:ext uri="{BB962C8B-B14F-4D97-AF65-F5344CB8AC3E}">
        <p14:creationId xmlns:p14="http://schemas.microsoft.com/office/powerpoint/2010/main" val="4174633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64A5CD-18C5-457F-8AF5-5369F94E4E51}" type="datetimeFigureOut">
              <a:rPr lang="en-GB" smtClean="0"/>
              <a:t>30/08/2018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5E8FF0-EC69-465F-A71B-13C48A413491}" type="slidenum">
              <a:rPr lang="en-GB" smtClean="0"/>
              <a:t>‹#›</a:t>
            </a:fld>
            <a:endParaRPr lang="en-GB"/>
          </a:p>
        </p:txBody>
      </p:sp>
    </p:spTree>
    <p:extLst>
      <p:ext uri="{BB962C8B-B14F-4D97-AF65-F5344CB8AC3E}">
        <p14:creationId xmlns:p14="http://schemas.microsoft.com/office/powerpoint/2010/main" val="2147268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en-US"/>
              <a:t>Click to edit Master title style</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F64A5CD-18C5-457F-8AF5-5369F94E4E51}" type="datetimeFigureOut">
              <a:rPr lang="en-GB" smtClean="0"/>
              <a:t>30/08/2018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5E8FF0-EC69-465F-A71B-13C48A413491}" type="slidenum">
              <a:rPr lang="en-GB" smtClean="0"/>
              <a:t>‹#›</a:t>
            </a:fld>
            <a:endParaRPr lang="en-GB"/>
          </a:p>
        </p:txBody>
      </p:sp>
    </p:spTree>
    <p:extLst>
      <p:ext uri="{BB962C8B-B14F-4D97-AF65-F5344CB8AC3E}">
        <p14:creationId xmlns:p14="http://schemas.microsoft.com/office/powerpoint/2010/main" val="740746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F64A5CD-18C5-457F-8AF5-5369F94E4E51}" type="datetimeFigureOut">
              <a:rPr lang="en-GB" smtClean="0"/>
              <a:t>30/08/2018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5E8FF0-EC69-465F-A71B-13C48A413491}" type="slidenum">
              <a:rPr lang="en-GB" smtClean="0"/>
              <a:t>‹#›</a:t>
            </a:fld>
            <a:endParaRPr lang="en-GB"/>
          </a:p>
        </p:txBody>
      </p:sp>
    </p:spTree>
    <p:extLst>
      <p:ext uri="{BB962C8B-B14F-4D97-AF65-F5344CB8AC3E}">
        <p14:creationId xmlns:p14="http://schemas.microsoft.com/office/powerpoint/2010/main" val="4101300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en-US"/>
              <a:t>Click to edit Master text styles</a:t>
            </a:r>
          </a:p>
        </p:txBody>
      </p:sp>
      <p:sp>
        <p:nvSpPr>
          <p:cNvPr id="4" name="Content Placeholder 3"/>
          <p:cNvSpPr>
            <a:spLocks noGrp="1"/>
          </p:cNvSpPr>
          <p:nvPr>
            <p:ph sz="half" idx="2"/>
          </p:nvPr>
        </p:nvSpPr>
        <p:spPr>
          <a:xfrm>
            <a:off x="881779" y="3507105"/>
            <a:ext cx="5415676" cy="51584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en-US"/>
              <a:t>Click to edit Master text styles</a:t>
            </a:r>
          </a:p>
        </p:txBody>
      </p:sp>
      <p:sp>
        <p:nvSpPr>
          <p:cNvPr id="6" name="Content Placeholder 5"/>
          <p:cNvSpPr>
            <a:spLocks noGrp="1"/>
          </p:cNvSpPr>
          <p:nvPr>
            <p:ph sz="quarter" idx="4"/>
          </p:nvPr>
        </p:nvSpPr>
        <p:spPr>
          <a:xfrm>
            <a:off x="6480811" y="3507105"/>
            <a:ext cx="5442347" cy="51584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F64A5CD-18C5-457F-8AF5-5369F94E4E51}" type="datetimeFigureOut">
              <a:rPr lang="en-GB" smtClean="0"/>
              <a:t>30/08/2018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F5E8FF0-EC69-465F-A71B-13C48A413491}" type="slidenum">
              <a:rPr lang="en-GB" smtClean="0"/>
              <a:t>‹#›</a:t>
            </a:fld>
            <a:endParaRPr lang="en-GB"/>
          </a:p>
        </p:txBody>
      </p:sp>
    </p:spTree>
    <p:extLst>
      <p:ext uri="{BB962C8B-B14F-4D97-AF65-F5344CB8AC3E}">
        <p14:creationId xmlns:p14="http://schemas.microsoft.com/office/powerpoint/2010/main" val="1992446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F64A5CD-18C5-457F-8AF5-5369F94E4E51}" type="datetimeFigureOut">
              <a:rPr lang="en-GB" smtClean="0"/>
              <a:t>30/08/2018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F5E8FF0-EC69-465F-A71B-13C48A413491}" type="slidenum">
              <a:rPr lang="en-GB" smtClean="0"/>
              <a:t>‹#›</a:t>
            </a:fld>
            <a:endParaRPr lang="en-GB"/>
          </a:p>
        </p:txBody>
      </p:sp>
    </p:spTree>
    <p:extLst>
      <p:ext uri="{BB962C8B-B14F-4D97-AF65-F5344CB8AC3E}">
        <p14:creationId xmlns:p14="http://schemas.microsoft.com/office/powerpoint/2010/main" val="3764760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64A5CD-18C5-457F-8AF5-5369F94E4E51}" type="datetimeFigureOut">
              <a:rPr lang="en-GB" smtClean="0"/>
              <a:t>30/08/2018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F5E8FF0-EC69-465F-A71B-13C48A413491}" type="slidenum">
              <a:rPr lang="en-GB" smtClean="0"/>
              <a:t>‹#›</a:t>
            </a:fld>
            <a:endParaRPr lang="en-GB"/>
          </a:p>
        </p:txBody>
      </p:sp>
    </p:spTree>
    <p:extLst>
      <p:ext uri="{BB962C8B-B14F-4D97-AF65-F5344CB8AC3E}">
        <p14:creationId xmlns:p14="http://schemas.microsoft.com/office/powerpoint/2010/main" val="3960885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en-US"/>
              <a:t>Click to edit Master title style</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en-US"/>
              <a:t>Click to edit Master text styles</a:t>
            </a:r>
          </a:p>
        </p:txBody>
      </p:sp>
      <p:sp>
        <p:nvSpPr>
          <p:cNvPr id="5" name="Date Placeholder 4"/>
          <p:cNvSpPr>
            <a:spLocks noGrp="1"/>
          </p:cNvSpPr>
          <p:nvPr>
            <p:ph type="dt" sz="half" idx="10"/>
          </p:nvPr>
        </p:nvSpPr>
        <p:spPr/>
        <p:txBody>
          <a:bodyPr/>
          <a:lstStyle/>
          <a:p>
            <a:fld id="{6F64A5CD-18C5-457F-8AF5-5369F94E4E51}" type="datetimeFigureOut">
              <a:rPr lang="en-GB" smtClean="0"/>
              <a:t>30/08/2018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5E8FF0-EC69-465F-A71B-13C48A413491}" type="slidenum">
              <a:rPr lang="en-GB" smtClean="0"/>
              <a:t>‹#›</a:t>
            </a:fld>
            <a:endParaRPr lang="en-GB"/>
          </a:p>
        </p:txBody>
      </p:sp>
    </p:spTree>
    <p:extLst>
      <p:ext uri="{BB962C8B-B14F-4D97-AF65-F5344CB8AC3E}">
        <p14:creationId xmlns:p14="http://schemas.microsoft.com/office/powerpoint/2010/main" val="3625392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en-US"/>
              <a:t>Click icon to add picture</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en-US"/>
              <a:t>Click to edit Master text styles</a:t>
            </a:r>
          </a:p>
        </p:txBody>
      </p:sp>
      <p:sp>
        <p:nvSpPr>
          <p:cNvPr id="5" name="Date Placeholder 4"/>
          <p:cNvSpPr>
            <a:spLocks noGrp="1"/>
          </p:cNvSpPr>
          <p:nvPr>
            <p:ph type="dt" sz="half" idx="10"/>
          </p:nvPr>
        </p:nvSpPr>
        <p:spPr/>
        <p:txBody>
          <a:bodyPr/>
          <a:lstStyle/>
          <a:p>
            <a:fld id="{6F64A5CD-18C5-457F-8AF5-5369F94E4E51}" type="datetimeFigureOut">
              <a:rPr lang="en-GB" smtClean="0"/>
              <a:t>30/08/2018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5E8FF0-EC69-465F-A71B-13C48A413491}" type="slidenum">
              <a:rPr lang="en-GB" smtClean="0"/>
              <a:t>‹#›</a:t>
            </a:fld>
            <a:endParaRPr lang="en-GB"/>
          </a:p>
        </p:txBody>
      </p:sp>
    </p:spTree>
    <p:extLst>
      <p:ext uri="{BB962C8B-B14F-4D97-AF65-F5344CB8AC3E}">
        <p14:creationId xmlns:p14="http://schemas.microsoft.com/office/powerpoint/2010/main" val="3746500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6F64A5CD-18C5-457F-8AF5-5369F94E4E51}" type="datetimeFigureOut">
              <a:rPr lang="en-GB" smtClean="0"/>
              <a:t>30/08/2018</a:t>
            </a:fld>
            <a:endParaRPr lang="en-GB"/>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AF5E8FF0-EC69-465F-A71B-13C48A413491}" type="slidenum">
              <a:rPr lang="en-GB" smtClean="0"/>
              <a:t>‹#›</a:t>
            </a:fld>
            <a:endParaRPr lang="en-GB"/>
          </a:p>
        </p:txBody>
      </p:sp>
    </p:spTree>
    <p:extLst>
      <p:ext uri="{BB962C8B-B14F-4D97-AF65-F5344CB8AC3E}">
        <p14:creationId xmlns:p14="http://schemas.microsoft.com/office/powerpoint/2010/main" val="41192991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280160" rtl="0"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l" defTabSz="1280160" rtl="0" eaLnBrk="1" latinLnBrk="0" hangingPunct="1">
        <a:defRPr sz="2520" kern="1200">
          <a:solidFill>
            <a:schemeClr val="tx1"/>
          </a:solidFill>
          <a:latin typeface="+mn-lt"/>
          <a:ea typeface="+mn-ea"/>
          <a:cs typeface="+mn-cs"/>
        </a:defRPr>
      </a:lvl1pPr>
      <a:lvl2pPr marL="640080" algn="l" defTabSz="1280160" rtl="0" eaLnBrk="1" latinLnBrk="0" hangingPunct="1">
        <a:defRPr sz="2520" kern="1200">
          <a:solidFill>
            <a:schemeClr val="tx1"/>
          </a:solidFill>
          <a:latin typeface="+mn-lt"/>
          <a:ea typeface="+mn-ea"/>
          <a:cs typeface="+mn-cs"/>
        </a:defRPr>
      </a:lvl2pPr>
      <a:lvl3pPr marL="1280160" algn="l" defTabSz="1280160" rtl="0" eaLnBrk="1" latinLnBrk="0" hangingPunct="1">
        <a:defRPr sz="2520" kern="1200">
          <a:solidFill>
            <a:schemeClr val="tx1"/>
          </a:solidFill>
          <a:latin typeface="+mn-lt"/>
          <a:ea typeface="+mn-ea"/>
          <a:cs typeface="+mn-cs"/>
        </a:defRPr>
      </a:lvl3pPr>
      <a:lvl4pPr marL="1920240" algn="l" defTabSz="1280160" rtl="0" eaLnBrk="1" latinLnBrk="0" hangingPunct="1">
        <a:defRPr sz="2520" kern="1200">
          <a:solidFill>
            <a:schemeClr val="tx1"/>
          </a:solidFill>
          <a:latin typeface="+mn-lt"/>
          <a:ea typeface="+mn-ea"/>
          <a:cs typeface="+mn-cs"/>
        </a:defRPr>
      </a:lvl4pPr>
      <a:lvl5pPr marL="2560320" algn="l" defTabSz="1280160" rtl="0" eaLnBrk="1" latinLnBrk="0" hangingPunct="1">
        <a:defRPr sz="2520" kern="1200">
          <a:solidFill>
            <a:schemeClr val="tx1"/>
          </a:solidFill>
          <a:latin typeface="+mn-lt"/>
          <a:ea typeface="+mn-ea"/>
          <a:cs typeface="+mn-cs"/>
        </a:defRPr>
      </a:lvl5pPr>
      <a:lvl6pPr marL="3200400" algn="l" defTabSz="1280160" rtl="0" eaLnBrk="1" latinLnBrk="0" hangingPunct="1">
        <a:defRPr sz="2520" kern="1200">
          <a:solidFill>
            <a:schemeClr val="tx1"/>
          </a:solidFill>
          <a:latin typeface="+mn-lt"/>
          <a:ea typeface="+mn-ea"/>
          <a:cs typeface="+mn-cs"/>
        </a:defRPr>
      </a:lvl6pPr>
      <a:lvl7pPr marL="3840480" algn="l" defTabSz="1280160" rtl="0" eaLnBrk="1" latinLnBrk="0" hangingPunct="1">
        <a:defRPr sz="2520" kern="1200">
          <a:solidFill>
            <a:schemeClr val="tx1"/>
          </a:solidFill>
          <a:latin typeface="+mn-lt"/>
          <a:ea typeface="+mn-ea"/>
          <a:cs typeface="+mn-cs"/>
        </a:defRPr>
      </a:lvl7pPr>
      <a:lvl8pPr marL="4480560" algn="l" defTabSz="1280160" rtl="0" eaLnBrk="1" latinLnBrk="0" hangingPunct="1">
        <a:defRPr sz="2520" kern="1200">
          <a:solidFill>
            <a:schemeClr val="tx1"/>
          </a:solidFill>
          <a:latin typeface="+mn-lt"/>
          <a:ea typeface="+mn-ea"/>
          <a:cs typeface="+mn-cs"/>
        </a:defRPr>
      </a:lvl8pPr>
      <a:lvl9pPr marL="5120640" algn="l" defTabSz="1280160" rtl="0"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286" y="1622"/>
            <a:ext cx="13517149" cy="9650165"/>
          </a:xfrm>
          <a:prstGeom prst="rect">
            <a:avLst/>
          </a:prstGeom>
        </p:spPr>
      </p:pic>
      <p:sp>
        <p:nvSpPr>
          <p:cNvPr id="5" name="Rounded Rectangle 4"/>
          <p:cNvSpPr/>
          <p:nvPr/>
        </p:nvSpPr>
        <p:spPr>
          <a:xfrm>
            <a:off x="2698909" y="1571308"/>
            <a:ext cx="7650757" cy="4319826"/>
          </a:xfrm>
          <a:prstGeom prst="roundRect">
            <a:avLst>
              <a:gd name="adj" fmla="val 9982"/>
            </a:avLst>
          </a:prstGeom>
          <a:ln w="76200">
            <a:solidFill>
              <a:srgbClr val="70AD47"/>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ts val="10000"/>
              </a:lnSpc>
            </a:pPr>
            <a:r>
              <a:rPr lang="en-GB" sz="12000" dirty="0">
                <a:solidFill>
                  <a:srgbClr val="70AD47"/>
                </a:solidFill>
                <a:latin typeface="Folk Solid" panose="02000506020000020003" pitchFamily="50" charset="0"/>
              </a:rPr>
              <a:t>Super</a:t>
            </a:r>
          </a:p>
          <a:p>
            <a:pPr algn="ctr">
              <a:lnSpc>
                <a:spcPts val="10000"/>
              </a:lnSpc>
            </a:pPr>
            <a:r>
              <a:rPr lang="en-GB" sz="12000" dirty="0">
                <a:solidFill>
                  <a:srgbClr val="70AD47"/>
                </a:solidFill>
                <a:latin typeface="Folk Solid" panose="02000506020000020003" pitchFamily="50" charset="0"/>
              </a:rPr>
              <a:t>Seeds</a:t>
            </a:r>
          </a:p>
          <a:p>
            <a:pPr algn="ctr"/>
            <a:endParaRPr lang="en-GB" sz="2000" b="1" dirty="0">
              <a:solidFill>
                <a:srgbClr val="70AD47"/>
              </a:solidFill>
            </a:endParaRPr>
          </a:p>
          <a:p>
            <a:pPr algn="ctr"/>
            <a:r>
              <a:rPr lang="en-GB" sz="2000" dirty="0">
                <a:solidFill>
                  <a:srgbClr val="70AD47"/>
                </a:solidFill>
                <a:latin typeface="Verdana" panose="020B0604030504040204" pitchFamily="34" charset="0"/>
                <a:ea typeface="Verdana" panose="020B0604030504040204" pitchFamily="34" charset="0"/>
              </a:rPr>
              <a:t>I can explain how seeds grow and what </a:t>
            </a:r>
            <a:br>
              <a:rPr lang="en-GB" sz="2000" dirty="0">
                <a:solidFill>
                  <a:srgbClr val="70AD47"/>
                </a:solidFill>
                <a:latin typeface="Verdana" panose="020B0604030504040204" pitchFamily="34" charset="0"/>
                <a:ea typeface="Verdana" panose="020B0604030504040204" pitchFamily="34" charset="0"/>
              </a:rPr>
            </a:br>
            <a:r>
              <a:rPr lang="en-GB" sz="2000" dirty="0">
                <a:solidFill>
                  <a:srgbClr val="70AD47"/>
                </a:solidFill>
                <a:latin typeface="Verdana" panose="020B0604030504040204" pitchFamily="34" charset="0"/>
                <a:ea typeface="Verdana" panose="020B0604030504040204" pitchFamily="34" charset="0"/>
              </a:rPr>
              <a:t>they need to stay healthy</a:t>
            </a:r>
          </a:p>
        </p:txBody>
      </p:sp>
      <p:sp>
        <p:nvSpPr>
          <p:cNvPr id="6" name="TextBox 5">
            <a:extLst>
              <a:ext uri="{FF2B5EF4-FFF2-40B4-BE49-F238E27FC236}">
                <a16:creationId xmlns:a16="http://schemas.microsoft.com/office/drawing/2014/main" id="{7BDBB2EE-7531-4502-B66C-66FBFF1438B0}"/>
              </a:ext>
            </a:extLst>
          </p:cNvPr>
          <p:cNvSpPr txBox="1"/>
          <p:nvPr/>
        </p:nvSpPr>
        <p:spPr>
          <a:xfrm>
            <a:off x="9563100" y="9141163"/>
            <a:ext cx="3135042" cy="194925"/>
          </a:xfrm>
          <a:prstGeom prst="rect">
            <a:avLst/>
          </a:prstGeom>
          <a:noFill/>
        </p:spPr>
        <p:txBody>
          <a:bodyPr wrap="square" rtlCol="0">
            <a:spAutoFit/>
          </a:bodyPr>
          <a:lstStyle/>
          <a:p>
            <a:r>
              <a:rPr lang="en-GB" sz="1000" baseline="30000" dirty="0">
                <a:solidFill>
                  <a:schemeClr val="bg1"/>
                </a:solidFill>
                <a:latin typeface="Verdana" panose="020B0604030504040204" pitchFamily="34" charset="0"/>
                <a:ea typeface="Verdana" panose="020B0604030504040204" pitchFamily="34" charset="0"/>
              </a:rPr>
              <a:t>© Launchpad Publishing Ltd 2018, illustrations © Clive Goodyer</a:t>
            </a:r>
          </a:p>
        </p:txBody>
      </p:sp>
    </p:spTree>
    <p:extLst>
      <p:ext uri="{BB962C8B-B14F-4D97-AF65-F5344CB8AC3E}">
        <p14:creationId xmlns:p14="http://schemas.microsoft.com/office/powerpoint/2010/main" val="908135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0714"/>
            <a:ext cx="13448563" cy="9601200"/>
          </a:xfrm>
        </p:spPr>
      </p:pic>
      <p:sp>
        <p:nvSpPr>
          <p:cNvPr id="5" name="TextBox 4"/>
          <p:cNvSpPr txBox="1"/>
          <p:nvPr/>
        </p:nvSpPr>
        <p:spPr>
          <a:xfrm>
            <a:off x="419100" y="5029200"/>
            <a:ext cx="1515733" cy="454292"/>
          </a:xfrm>
          <a:prstGeom prst="rect">
            <a:avLst/>
          </a:prstGeom>
          <a:noFill/>
        </p:spPr>
        <p:txBody>
          <a:bodyPr wrap="square" rtlCol="0" anchor="t">
            <a:spAutoFit/>
          </a:bodyPr>
          <a:lstStyle/>
          <a:p>
            <a:r>
              <a:rPr lang="en-GB" sz="2350" dirty="0">
                <a:solidFill>
                  <a:srgbClr val="001229"/>
                </a:solidFill>
                <a:latin typeface="Verdana"/>
                <a:ea typeface="Verdana"/>
                <a:cs typeface="Verdana"/>
              </a:rPr>
              <a:t>BEFORE</a:t>
            </a:r>
          </a:p>
        </p:txBody>
      </p:sp>
      <p:sp>
        <p:nvSpPr>
          <p:cNvPr id="6" name="TextBox 5"/>
          <p:cNvSpPr txBox="1"/>
          <p:nvPr/>
        </p:nvSpPr>
        <p:spPr>
          <a:xfrm>
            <a:off x="3352800" y="5029200"/>
            <a:ext cx="1409700" cy="454292"/>
          </a:xfrm>
          <a:prstGeom prst="rect">
            <a:avLst/>
          </a:prstGeom>
          <a:noFill/>
        </p:spPr>
        <p:txBody>
          <a:bodyPr wrap="square" rtlCol="0" anchor="t">
            <a:spAutoFit/>
          </a:bodyPr>
          <a:lstStyle/>
          <a:p>
            <a:r>
              <a:rPr lang="en-GB" sz="2350" dirty="0">
                <a:solidFill>
                  <a:srgbClr val="001229"/>
                </a:solidFill>
                <a:latin typeface="Verdana"/>
                <a:ea typeface="Verdana"/>
                <a:cs typeface="Verdana"/>
              </a:rPr>
              <a:t>AFTER</a:t>
            </a:r>
          </a:p>
        </p:txBody>
      </p:sp>
      <p:sp>
        <p:nvSpPr>
          <p:cNvPr id="7" name="Oval Callout 6"/>
          <p:cNvSpPr/>
          <p:nvPr/>
        </p:nvSpPr>
        <p:spPr>
          <a:xfrm>
            <a:off x="1790700" y="2602370"/>
            <a:ext cx="1676400" cy="1095712"/>
          </a:xfrm>
          <a:prstGeom prst="wedgeEllipseCallout">
            <a:avLst>
              <a:gd name="adj1" fmla="val 58579"/>
              <a:gd name="adj2" fmla="val 88080"/>
            </a:avLst>
          </a:prstGeom>
          <a:ln>
            <a:solidFill>
              <a:srgbClr val="001229"/>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GB" sz="1600" dirty="0">
                <a:solidFill>
                  <a:srgbClr val="001229"/>
                </a:solidFill>
                <a:latin typeface="Verdana"/>
                <a:ea typeface="Verdana"/>
                <a:cs typeface="Verdana"/>
              </a:rPr>
              <a:t>I’m blooming lovely!</a:t>
            </a:r>
            <a:endParaRPr lang="en-US" sz="2350" dirty="0">
              <a:solidFill>
                <a:srgbClr val="001229"/>
              </a:solidFill>
              <a:latin typeface="Verdana"/>
              <a:ea typeface="Verdana"/>
              <a:cs typeface="Verdana"/>
            </a:endParaRPr>
          </a:p>
        </p:txBody>
      </p:sp>
      <p:sp>
        <p:nvSpPr>
          <p:cNvPr id="8" name="Oval Callout 7"/>
          <p:cNvSpPr/>
          <p:nvPr/>
        </p:nvSpPr>
        <p:spPr>
          <a:xfrm>
            <a:off x="57150" y="3479601"/>
            <a:ext cx="2038350" cy="787003"/>
          </a:xfrm>
          <a:prstGeom prst="wedgeEllipseCallout">
            <a:avLst>
              <a:gd name="adj1" fmla="val 6141"/>
              <a:gd name="adj2" fmla="val 78904"/>
            </a:avLst>
          </a:prstGeom>
          <a:solidFill>
            <a:schemeClr val="bg1"/>
          </a:solidFill>
          <a:ln>
            <a:solidFill>
              <a:srgbClr val="00122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001229"/>
                </a:solidFill>
                <a:latin typeface="Verdana"/>
                <a:ea typeface="Verdana"/>
                <a:cs typeface="Verdana"/>
              </a:rPr>
              <a:t>I’m a weedy seed</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1849" y="3479601"/>
            <a:ext cx="5325427" cy="4622432"/>
          </a:xfrm>
          <a:prstGeom prst="rect">
            <a:avLst/>
          </a:prstGeom>
        </p:spPr>
      </p:pic>
      <p:sp>
        <p:nvSpPr>
          <p:cNvPr id="11" name="Oval Callout 10"/>
          <p:cNvSpPr/>
          <p:nvPr/>
        </p:nvSpPr>
        <p:spPr>
          <a:xfrm>
            <a:off x="9637027" y="1618096"/>
            <a:ext cx="2732643" cy="1871219"/>
          </a:xfrm>
          <a:prstGeom prst="wedgeEllipseCallout">
            <a:avLst>
              <a:gd name="adj1" fmla="val -3333"/>
              <a:gd name="adj2" fmla="val 79842"/>
            </a:avLst>
          </a:prstGeom>
          <a:solidFill>
            <a:schemeClr val="bg1"/>
          </a:solidFill>
          <a:ln>
            <a:solidFill>
              <a:srgbClr val="00122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solidFill>
                  <a:srgbClr val="001229"/>
                </a:solidFill>
                <a:latin typeface="Verdana"/>
                <a:ea typeface="Verdana"/>
                <a:cs typeface="Verdana"/>
              </a:rPr>
              <a:t>What’s so amazing about seeds?</a:t>
            </a:r>
          </a:p>
        </p:txBody>
      </p:sp>
      <p:sp>
        <p:nvSpPr>
          <p:cNvPr id="12" name="Oval Callout 11"/>
          <p:cNvSpPr/>
          <p:nvPr/>
        </p:nvSpPr>
        <p:spPr>
          <a:xfrm>
            <a:off x="4469913" y="2373586"/>
            <a:ext cx="3429844" cy="2098258"/>
          </a:xfrm>
          <a:prstGeom prst="wedgeEllipseCallout">
            <a:avLst>
              <a:gd name="adj1" fmla="val 58374"/>
              <a:gd name="adj2" fmla="val 43900"/>
            </a:avLst>
          </a:prstGeom>
          <a:solidFill>
            <a:schemeClr val="bg1"/>
          </a:solidFill>
          <a:ln>
            <a:solidFill>
              <a:srgbClr val="00122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solidFill>
                  <a:srgbClr val="001229"/>
                </a:solidFill>
                <a:latin typeface="Verdana"/>
                <a:ea typeface="Verdana"/>
                <a:cs typeface="Verdana"/>
              </a:rPr>
              <a:t>Every seed is a personal protection pod for a baby seedling inside.</a:t>
            </a:r>
            <a:r>
              <a:rPr lang="en-GB" sz="2350" b="1" dirty="0">
                <a:solidFill>
                  <a:srgbClr val="001229"/>
                </a:solidFill>
                <a:ea typeface="Hand Of Sean" panose="02000500000000000000" pitchFamily="2" charset="-128"/>
              </a:rPr>
              <a:t> </a:t>
            </a:r>
            <a:endParaRPr lang="en-GB" b="1" dirty="0">
              <a:solidFill>
                <a:srgbClr val="001229"/>
              </a:solidFill>
              <a:ea typeface="Hand Of Sean" panose="02000500000000000000" pitchFamily="2" charset="-128"/>
            </a:endParaRPr>
          </a:p>
        </p:txBody>
      </p:sp>
      <p:sp>
        <p:nvSpPr>
          <p:cNvPr id="13" name="TextBox 12"/>
          <p:cNvSpPr txBox="1"/>
          <p:nvPr/>
        </p:nvSpPr>
        <p:spPr>
          <a:xfrm>
            <a:off x="7886700" y="8248650"/>
            <a:ext cx="5124450" cy="815608"/>
          </a:xfrm>
          <a:prstGeom prst="rect">
            <a:avLst/>
          </a:prstGeom>
          <a:noFill/>
        </p:spPr>
        <p:txBody>
          <a:bodyPr wrap="square" rtlCol="0" anchor="t">
            <a:spAutoFit/>
          </a:bodyPr>
          <a:lstStyle/>
          <a:p>
            <a:r>
              <a:rPr lang="en-GB" sz="2350" dirty="0">
                <a:solidFill>
                  <a:schemeClr val="bg1"/>
                </a:solidFill>
                <a:latin typeface="Verdana"/>
                <a:ea typeface="Verdana"/>
                <a:cs typeface="Verdana"/>
              </a:rPr>
              <a:t>Let’s take a look inside </a:t>
            </a:r>
            <a:br>
              <a:rPr lang="en-GB" sz="2350" dirty="0">
                <a:solidFill>
                  <a:schemeClr val="bg1"/>
                </a:solidFill>
                <a:latin typeface="Verdana"/>
                <a:ea typeface="Verdana"/>
                <a:cs typeface="Verdana"/>
              </a:rPr>
            </a:br>
            <a:r>
              <a:rPr lang="en-GB" sz="2350" dirty="0">
                <a:solidFill>
                  <a:schemeClr val="bg1"/>
                </a:solidFill>
                <a:latin typeface="Verdana"/>
                <a:ea typeface="Verdana"/>
                <a:cs typeface="Verdana"/>
              </a:rPr>
              <a:t>a seed…</a:t>
            </a:r>
          </a:p>
        </p:txBody>
      </p:sp>
    </p:spTree>
    <p:extLst>
      <p:ext uri="{BB962C8B-B14F-4D97-AF65-F5344CB8AC3E}">
        <p14:creationId xmlns:p14="http://schemas.microsoft.com/office/powerpoint/2010/main" val="1377657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448566" cy="9601200"/>
          </a:xfrm>
          <a:prstGeom prst="rect">
            <a:avLst/>
          </a:prstGeom>
        </p:spPr>
      </p:pic>
      <p:sp>
        <p:nvSpPr>
          <p:cNvPr id="5" name="Rounded Rectangle 4"/>
          <p:cNvSpPr/>
          <p:nvPr/>
        </p:nvSpPr>
        <p:spPr>
          <a:xfrm>
            <a:off x="4229100" y="1676400"/>
            <a:ext cx="5362208" cy="3962400"/>
          </a:xfrm>
          <a:prstGeom prst="roundRect">
            <a:avLst>
              <a:gd name="adj" fmla="val 13641"/>
            </a:avLst>
          </a:prstGeom>
          <a:ln w="76200">
            <a:solidFill>
              <a:schemeClr val="bg1"/>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GB"/>
          </a:p>
        </p:txBody>
      </p:sp>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ackgroundRemoval t="635" b="95305" l="4348" r="97879"/>
                    </a14:imgEffect>
                  </a14:imgLayer>
                </a14:imgProps>
              </a:ext>
              <a:ext uri="{28A0092B-C50C-407E-A947-70E740481C1C}">
                <a14:useLocalDpi xmlns:a14="http://schemas.microsoft.com/office/drawing/2010/main" val="0"/>
              </a:ext>
            </a:extLst>
          </a:blip>
          <a:stretch>
            <a:fillRect/>
          </a:stretch>
        </p:blipFill>
        <p:spPr>
          <a:xfrm>
            <a:off x="4764419" y="2019300"/>
            <a:ext cx="3919728" cy="3276600"/>
          </a:xfrm>
          <a:prstGeom prst="rect">
            <a:avLst/>
          </a:prstGeom>
        </p:spPr>
      </p:pic>
      <p:sp>
        <p:nvSpPr>
          <p:cNvPr id="6" name="Rounded Rectangle 5"/>
          <p:cNvSpPr/>
          <p:nvPr/>
        </p:nvSpPr>
        <p:spPr>
          <a:xfrm>
            <a:off x="1238250" y="1085850"/>
            <a:ext cx="11276866" cy="5029200"/>
          </a:xfrm>
          <a:prstGeom prst="roundRect">
            <a:avLst>
              <a:gd name="adj" fmla="val 12792"/>
            </a:avLst>
          </a:prstGeom>
          <a:noFill/>
          <a:ln w="57150">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1120928" y="1278850"/>
            <a:ext cx="2781300" cy="4793620"/>
          </a:xfrm>
          <a:prstGeom prst="rect">
            <a:avLst/>
          </a:prstGeom>
          <a:noFill/>
        </p:spPr>
        <p:txBody>
          <a:bodyPr wrap="square" rtlCol="0" anchor="t">
            <a:spAutoFit/>
          </a:bodyPr>
          <a:lstStyle/>
          <a:p>
            <a:pPr marL="457200" indent="-457200" algn="ctr">
              <a:buAutoNum type="arabicParenR"/>
            </a:pPr>
            <a:r>
              <a:rPr lang="en-GB" sz="2350" dirty="0">
                <a:solidFill>
                  <a:srgbClr val="001229"/>
                </a:solidFill>
                <a:latin typeface="Verdana"/>
                <a:ea typeface="Verdana"/>
                <a:cs typeface="Verdana"/>
              </a:rPr>
              <a:t>The </a:t>
            </a:r>
            <a:r>
              <a:rPr lang="en-GB" sz="2350" b="1" dirty="0">
                <a:solidFill>
                  <a:srgbClr val="001229"/>
                </a:solidFill>
                <a:latin typeface="Verdana"/>
                <a:ea typeface="Verdana"/>
                <a:cs typeface="Verdana"/>
              </a:rPr>
              <a:t>seed coat </a:t>
            </a:r>
            <a:r>
              <a:rPr lang="en-GB" sz="2350" dirty="0">
                <a:solidFill>
                  <a:srgbClr val="001229"/>
                </a:solidFill>
                <a:latin typeface="Verdana"/>
                <a:ea typeface="Verdana"/>
                <a:cs typeface="Verdana"/>
              </a:rPr>
              <a:t>stops the seedling from drying out or getting waterlogged. It also protects the seedling from getting digested if an animal eats the seed. </a:t>
            </a:r>
          </a:p>
        </p:txBody>
      </p:sp>
      <p:cxnSp>
        <p:nvCxnSpPr>
          <p:cNvPr id="28" name="Straight Arrow Connector 27"/>
          <p:cNvCxnSpPr>
            <a:cxnSpLocks/>
          </p:cNvCxnSpPr>
          <p:nvPr/>
        </p:nvCxnSpPr>
        <p:spPr>
          <a:xfrm>
            <a:off x="3612630" y="1543987"/>
            <a:ext cx="1702320" cy="1497143"/>
          </a:xfrm>
          <a:prstGeom prst="curvedConnector3">
            <a:avLst>
              <a:gd name="adj1" fmla="val 50000"/>
            </a:avLst>
          </a:prstGeom>
          <a:ln w="381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9591308" y="1781175"/>
            <a:ext cx="2876018" cy="2262158"/>
          </a:xfrm>
          <a:prstGeom prst="rect">
            <a:avLst/>
          </a:prstGeom>
          <a:noFill/>
        </p:spPr>
        <p:txBody>
          <a:bodyPr wrap="square" rtlCol="0" anchor="t">
            <a:spAutoFit/>
          </a:bodyPr>
          <a:lstStyle/>
          <a:p>
            <a:pPr algn="ctr"/>
            <a:r>
              <a:rPr lang="en-GB" sz="2350" dirty="0">
                <a:solidFill>
                  <a:srgbClr val="001229"/>
                </a:solidFill>
                <a:latin typeface="Verdana"/>
                <a:ea typeface="Verdana"/>
                <a:cs typeface="Verdana"/>
              </a:rPr>
              <a:t>2) The seedling is called an </a:t>
            </a:r>
            <a:r>
              <a:rPr lang="en-GB" sz="2350" b="1" dirty="0">
                <a:solidFill>
                  <a:srgbClr val="001229"/>
                </a:solidFill>
                <a:latin typeface="Verdana"/>
                <a:ea typeface="Verdana"/>
                <a:cs typeface="Verdana"/>
              </a:rPr>
              <a:t>embryo</a:t>
            </a:r>
            <a:r>
              <a:rPr lang="en-GB" sz="2350" dirty="0">
                <a:solidFill>
                  <a:srgbClr val="001229"/>
                </a:solidFill>
                <a:latin typeface="Verdana"/>
                <a:ea typeface="Verdana"/>
                <a:cs typeface="Verdana"/>
              </a:rPr>
              <a:t>. It contains the first leaves rolled up and ready to use.</a:t>
            </a:r>
          </a:p>
        </p:txBody>
      </p:sp>
      <p:cxnSp>
        <p:nvCxnSpPr>
          <p:cNvPr id="32" name="Curved Connector 31"/>
          <p:cNvCxnSpPr>
            <a:cxnSpLocks/>
          </p:cNvCxnSpPr>
          <p:nvPr/>
        </p:nvCxnSpPr>
        <p:spPr>
          <a:xfrm rot="10800000" flipV="1">
            <a:off x="7893940" y="2743200"/>
            <a:ext cx="2104654" cy="749600"/>
          </a:xfrm>
          <a:prstGeom prst="curvedConnector3">
            <a:avLst>
              <a:gd name="adj1" fmla="val 50000"/>
            </a:avLst>
          </a:prstGeom>
          <a:ln w="381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0018144" y="4286250"/>
            <a:ext cx="2223817" cy="1538883"/>
          </a:xfrm>
          <a:prstGeom prst="rect">
            <a:avLst/>
          </a:prstGeom>
          <a:noFill/>
        </p:spPr>
        <p:txBody>
          <a:bodyPr wrap="square" rtlCol="0" anchor="t">
            <a:spAutoFit/>
          </a:bodyPr>
          <a:lstStyle/>
          <a:p>
            <a:pPr algn="ctr"/>
            <a:r>
              <a:rPr lang="en-GB" sz="2350" dirty="0">
                <a:solidFill>
                  <a:srgbClr val="001229"/>
                </a:solidFill>
              </a:rPr>
              <a:t>3</a:t>
            </a:r>
            <a:r>
              <a:rPr lang="en-GB" sz="2350" dirty="0">
                <a:solidFill>
                  <a:srgbClr val="001229"/>
                </a:solidFill>
                <a:latin typeface="Verdana"/>
                <a:ea typeface="Verdana"/>
                <a:cs typeface="Verdana"/>
              </a:rPr>
              <a:t>) The</a:t>
            </a:r>
            <a:r>
              <a:rPr lang="en-GB" sz="2350" b="1" dirty="0">
                <a:solidFill>
                  <a:srgbClr val="001229"/>
                </a:solidFill>
                <a:latin typeface="Verdana"/>
                <a:ea typeface="Verdana"/>
                <a:cs typeface="Verdana"/>
              </a:rPr>
              <a:t> food store </a:t>
            </a:r>
            <a:r>
              <a:rPr lang="en-GB" sz="2350" dirty="0">
                <a:solidFill>
                  <a:srgbClr val="001229"/>
                </a:solidFill>
                <a:latin typeface="Verdana"/>
                <a:ea typeface="Verdana"/>
                <a:cs typeface="Verdana"/>
              </a:rPr>
              <a:t>helps the seed </a:t>
            </a:r>
            <a:br>
              <a:rPr lang="en-GB" sz="2350" dirty="0">
                <a:solidFill>
                  <a:srgbClr val="001229"/>
                </a:solidFill>
                <a:latin typeface="Verdana"/>
                <a:ea typeface="Verdana"/>
                <a:cs typeface="Verdana"/>
              </a:rPr>
            </a:br>
            <a:r>
              <a:rPr lang="en-GB" sz="2350" dirty="0">
                <a:solidFill>
                  <a:srgbClr val="001229"/>
                </a:solidFill>
                <a:latin typeface="Verdana"/>
                <a:ea typeface="Verdana"/>
                <a:cs typeface="Verdana"/>
              </a:rPr>
              <a:t>to grow.</a:t>
            </a:r>
          </a:p>
        </p:txBody>
      </p:sp>
      <p:cxnSp>
        <p:nvCxnSpPr>
          <p:cNvPr id="44" name="Curved Connector 43"/>
          <p:cNvCxnSpPr>
            <a:cxnSpLocks/>
          </p:cNvCxnSpPr>
          <p:nvPr/>
        </p:nvCxnSpPr>
        <p:spPr>
          <a:xfrm rot="10800000">
            <a:off x="8191503" y="3683302"/>
            <a:ext cx="1807091" cy="895349"/>
          </a:xfrm>
          <a:prstGeom prst="curvedConnector3">
            <a:avLst/>
          </a:prstGeom>
          <a:ln w="381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8050603" y="7100258"/>
            <a:ext cx="4743450" cy="815608"/>
          </a:xfrm>
          <a:prstGeom prst="rect">
            <a:avLst/>
          </a:prstGeom>
          <a:noFill/>
        </p:spPr>
        <p:txBody>
          <a:bodyPr wrap="square" rtlCol="0" anchor="t">
            <a:spAutoFit/>
          </a:bodyPr>
          <a:lstStyle/>
          <a:p>
            <a:r>
              <a:rPr lang="en-GB" sz="2350" dirty="0">
                <a:solidFill>
                  <a:schemeClr val="bg1"/>
                </a:solidFill>
                <a:latin typeface="Verdana"/>
                <a:ea typeface="Verdana"/>
                <a:cs typeface="Verdana"/>
              </a:rPr>
              <a:t>What does a seed need </a:t>
            </a:r>
            <a:br>
              <a:rPr lang="en-GB" sz="2350" dirty="0">
                <a:solidFill>
                  <a:schemeClr val="bg1"/>
                </a:solidFill>
                <a:latin typeface="Verdana"/>
                <a:ea typeface="Verdana"/>
                <a:cs typeface="Verdana"/>
              </a:rPr>
            </a:br>
            <a:r>
              <a:rPr lang="en-GB" sz="2350" dirty="0">
                <a:solidFill>
                  <a:schemeClr val="bg1"/>
                </a:solidFill>
                <a:latin typeface="Verdana"/>
                <a:ea typeface="Verdana"/>
                <a:cs typeface="Verdana"/>
              </a:rPr>
              <a:t>to grow? </a:t>
            </a:r>
            <a:endParaRPr lang="en-GB" dirty="0">
              <a:solidFill>
                <a:schemeClr val="bg1"/>
              </a:solidFill>
            </a:endParaRPr>
          </a:p>
        </p:txBody>
      </p:sp>
      <p:sp>
        <p:nvSpPr>
          <p:cNvPr id="48" name="TextBox 47"/>
          <p:cNvSpPr txBox="1"/>
          <p:nvPr/>
        </p:nvSpPr>
        <p:spPr>
          <a:xfrm>
            <a:off x="8050603" y="7836772"/>
            <a:ext cx="3829047" cy="454292"/>
          </a:xfrm>
          <a:prstGeom prst="rect">
            <a:avLst/>
          </a:prstGeom>
          <a:noFill/>
        </p:spPr>
        <p:txBody>
          <a:bodyPr wrap="square" rtlCol="0" anchor="t">
            <a:spAutoFit/>
          </a:bodyPr>
          <a:lstStyle/>
          <a:p>
            <a:r>
              <a:rPr lang="en-GB" sz="2350" dirty="0">
                <a:solidFill>
                  <a:schemeClr val="bg1"/>
                </a:solidFill>
                <a:latin typeface="Verdana"/>
                <a:ea typeface="Verdana"/>
                <a:cs typeface="Verdana"/>
              </a:rPr>
              <a:t>• air</a:t>
            </a:r>
          </a:p>
        </p:txBody>
      </p:sp>
      <p:sp>
        <p:nvSpPr>
          <p:cNvPr id="49" name="TextBox 48"/>
          <p:cNvSpPr txBox="1"/>
          <p:nvPr/>
        </p:nvSpPr>
        <p:spPr>
          <a:xfrm>
            <a:off x="8050603" y="8200851"/>
            <a:ext cx="2847972" cy="454292"/>
          </a:xfrm>
          <a:prstGeom prst="rect">
            <a:avLst/>
          </a:prstGeom>
          <a:noFill/>
        </p:spPr>
        <p:txBody>
          <a:bodyPr wrap="square" rtlCol="0" anchor="t">
            <a:spAutoFit/>
          </a:bodyPr>
          <a:lstStyle/>
          <a:p>
            <a:r>
              <a:rPr lang="en-GB" sz="2350" dirty="0">
                <a:solidFill>
                  <a:schemeClr val="bg1"/>
                </a:solidFill>
                <a:latin typeface="Verdana"/>
                <a:ea typeface="Verdana"/>
                <a:cs typeface="Verdana"/>
              </a:rPr>
              <a:t>• light</a:t>
            </a:r>
          </a:p>
        </p:txBody>
      </p:sp>
      <p:sp>
        <p:nvSpPr>
          <p:cNvPr id="50" name="TextBox 49"/>
          <p:cNvSpPr txBox="1"/>
          <p:nvPr/>
        </p:nvSpPr>
        <p:spPr>
          <a:xfrm>
            <a:off x="8050603" y="8564930"/>
            <a:ext cx="1416938" cy="454292"/>
          </a:xfrm>
          <a:prstGeom prst="rect">
            <a:avLst/>
          </a:prstGeom>
          <a:noFill/>
        </p:spPr>
        <p:txBody>
          <a:bodyPr wrap="square" rtlCol="0" anchor="t">
            <a:spAutoFit/>
          </a:bodyPr>
          <a:lstStyle/>
          <a:p>
            <a:r>
              <a:rPr lang="en-GB" sz="2350" dirty="0">
                <a:solidFill>
                  <a:schemeClr val="bg1"/>
                </a:solidFill>
                <a:latin typeface="Verdana"/>
                <a:ea typeface="Verdana"/>
                <a:cs typeface="Verdana"/>
              </a:rPr>
              <a:t>• water</a:t>
            </a:r>
          </a:p>
        </p:txBody>
      </p:sp>
      <p:sp>
        <p:nvSpPr>
          <p:cNvPr id="51" name="TextBox 50"/>
          <p:cNvSpPr txBox="1"/>
          <p:nvPr/>
        </p:nvSpPr>
        <p:spPr>
          <a:xfrm>
            <a:off x="8050603" y="8929009"/>
            <a:ext cx="4613154" cy="453970"/>
          </a:xfrm>
          <a:prstGeom prst="rect">
            <a:avLst/>
          </a:prstGeom>
          <a:noFill/>
        </p:spPr>
        <p:txBody>
          <a:bodyPr wrap="square" rtlCol="0" anchor="t">
            <a:spAutoFit/>
          </a:bodyPr>
          <a:lstStyle/>
          <a:p>
            <a:r>
              <a:rPr lang="en-GB" sz="2350" dirty="0">
                <a:solidFill>
                  <a:schemeClr val="bg1"/>
                </a:solidFill>
                <a:latin typeface="Verdana"/>
                <a:ea typeface="Verdana"/>
                <a:cs typeface="Verdana"/>
              </a:rPr>
              <a:t>• nutrients from the soil</a:t>
            </a:r>
          </a:p>
        </p:txBody>
      </p:sp>
    </p:spTree>
    <p:extLst>
      <p:ext uri="{BB962C8B-B14F-4D97-AF65-F5344CB8AC3E}">
        <p14:creationId xmlns:p14="http://schemas.microsoft.com/office/powerpoint/2010/main" val="1931630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 grpId="0"/>
      <p:bldP spid="42" grpId="0"/>
      <p:bldP spid="47" grpId="0"/>
      <p:bldP spid="48" grpId="0"/>
      <p:bldP spid="49" grpId="0"/>
      <p:bldP spid="50" grpId="0"/>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49242" t="15564" r="379" b="-793"/>
          <a:stretch/>
        </p:blipFill>
        <p:spPr>
          <a:xfrm>
            <a:off x="-190500" y="-5618656"/>
            <a:ext cx="14077950" cy="15939857"/>
          </a:xfrm>
          <a:prstGeom prst="rect">
            <a:avLst/>
          </a:prstGeom>
        </p:spPr>
      </p:pic>
      <p:sp>
        <p:nvSpPr>
          <p:cNvPr id="9" name="TextBox 8"/>
          <p:cNvSpPr txBox="1"/>
          <p:nvPr/>
        </p:nvSpPr>
        <p:spPr>
          <a:xfrm>
            <a:off x="3381375" y="237644"/>
            <a:ext cx="7791450" cy="830997"/>
          </a:xfrm>
          <a:prstGeom prst="rect">
            <a:avLst/>
          </a:prstGeom>
          <a:noFill/>
          <a:effectLst>
            <a:outerShdw blurRad="50800" dist="38100" dir="2700000" algn="tl" rotWithShape="0">
              <a:prstClr val="black">
                <a:alpha val="40000"/>
              </a:prstClr>
            </a:outerShdw>
          </a:effectLst>
        </p:spPr>
        <p:txBody>
          <a:bodyPr wrap="square" rtlCol="0" anchor="t">
            <a:spAutoFit/>
          </a:bodyPr>
          <a:lstStyle/>
          <a:p>
            <a:r>
              <a:rPr lang="en-GB" sz="4800" b="1" dirty="0">
                <a:solidFill>
                  <a:schemeClr val="bg1"/>
                </a:solidFill>
                <a:latin typeface="Verdana"/>
                <a:ea typeface="Verdana"/>
                <a:cs typeface="Verdana"/>
              </a:rPr>
              <a:t>Grow your own pet</a:t>
            </a:r>
          </a:p>
        </p:txBody>
      </p:sp>
      <p:sp>
        <p:nvSpPr>
          <p:cNvPr id="10" name="TextBox 9"/>
          <p:cNvSpPr txBox="1"/>
          <p:nvPr/>
        </p:nvSpPr>
        <p:spPr>
          <a:xfrm>
            <a:off x="3871543" y="1765078"/>
            <a:ext cx="3264738" cy="453970"/>
          </a:xfrm>
          <a:prstGeom prst="rect">
            <a:avLst/>
          </a:prstGeom>
          <a:noFill/>
        </p:spPr>
        <p:txBody>
          <a:bodyPr wrap="square" rtlCol="0" anchor="t">
            <a:spAutoFit/>
          </a:bodyPr>
          <a:lstStyle/>
          <a:p>
            <a:r>
              <a:rPr lang="en-GB" sz="2350" b="1" dirty="0">
                <a:solidFill>
                  <a:srgbClr val="001229"/>
                </a:solidFill>
                <a:latin typeface="Verdana"/>
                <a:ea typeface="Verdana"/>
                <a:cs typeface="Verdana"/>
              </a:rPr>
              <a:t>What you do:</a:t>
            </a:r>
          </a:p>
        </p:txBody>
      </p:sp>
      <p:sp>
        <p:nvSpPr>
          <p:cNvPr id="16" name="TextBox 15"/>
          <p:cNvSpPr txBox="1"/>
          <p:nvPr/>
        </p:nvSpPr>
        <p:spPr>
          <a:xfrm>
            <a:off x="700088" y="4957323"/>
            <a:ext cx="2824162" cy="4178067"/>
          </a:xfrm>
          <a:prstGeom prst="rect">
            <a:avLst/>
          </a:prstGeom>
          <a:noFill/>
        </p:spPr>
        <p:txBody>
          <a:bodyPr wrap="square" rtlCol="0" anchor="t">
            <a:spAutoFit/>
          </a:bodyPr>
          <a:lstStyle/>
          <a:p>
            <a:r>
              <a:rPr lang="en-GB" sz="2350" b="1" dirty="0">
                <a:solidFill>
                  <a:srgbClr val="001229"/>
                </a:solidFill>
                <a:latin typeface="Verdana"/>
                <a:ea typeface="Verdana"/>
                <a:cs typeface="Verdana"/>
              </a:rPr>
              <a:t>You will need</a:t>
            </a:r>
            <a:r>
              <a:rPr lang="en-GB" sz="2350" dirty="0">
                <a:solidFill>
                  <a:srgbClr val="001229"/>
                </a:solidFill>
                <a:latin typeface="Verdana"/>
                <a:ea typeface="Verdana"/>
                <a:cs typeface="Verdana"/>
              </a:rPr>
              <a:t>:</a:t>
            </a:r>
          </a:p>
          <a:p>
            <a:endParaRPr lang="en-GB" sz="1100" dirty="0">
              <a:solidFill>
                <a:schemeClr val="accent2"/>
              </a:solidFill>
            </a:endParaRPr>
          </a:p>
          <a:p>
            <a:pPr marL="342900" indent="-342900">
              <a:spcAft>
                <a:spcPts val="600"/>
              </a:spcAft>
              <a:buFont typeface="Arial" panose="020B0604020202020204" pitchFamily="34" charset="0"/>
              <a:buChar char="•"/>
            </a:pPr>
            <a:r>
              <a:rPr lang="en-GB" sz="2000" dirty="0">
                <a:solidFill>
                  <a:schemeClr val="bg1"/>
                </a:solidFill>
                <a:latin typeface="Verdana"/>
                <a:ea typeface="Verdana"/>
                <a:cs typeface="Verdana"/>
              </a:rPr>
              <a:t>Soil or compost</a:t>
            </a:r>
          </a:p>
          <a:p>
            <a:pPr marL="342900" indent="-342900">
              <a:spcAft>
                <a:spcPts val="600"/>
              </a:spcAft>
              <a:buFont typeface="Arial" panose="020B0604020202020204" pitchFamily="34" charset="0"/>
              <a:buChar char="•"/>
            </a:pPr>
            <a:r>
              <a:rPr lang="en-GB" sz="2000" dirty="0">
                <a:solidFill>
                  <a:schemeClr val="bg1"/>
                </a:solidFill>
                <a:latin typeface="Verdana"/>
                <a:ea typeface="Verdana"/>
                <a:cs typeface="Verdana"/>
              </a:rPr>
              <a:t>2 tablespoons of grass seed</a:t>
            </a:r>
          </a:p>
          <a:p>
            <a:pPr marL="342900" indent="-342900">
              <a:spcAft>
                <a:spcPts val="600"/>
              </a:spcAft>
              <a:buFont typeface="Arial" panose="020B0604020202020204" pitchFamily="34" charset="0"/>
              <a:buChar char="•"/>
            </a:pPr>
            <a:r>
              <a:rPr lang="en-GB" sz="2000" dirty="0">
                <a:solidFill>
                  <a:schemeClr val="bg1"/>
                </a:solidFill>
                <a:latin typeface="Verdana"/>
                <a:ea typeface="Verdana"/>
                <a:cs typeface="Verdana"/>
              </a:rPr>
              <a:t>Old nylon tights</a:t>
            </a:r>
          </a:p>
          <a:p>
            <a:pPr marL="342900" indent="-342900">
              <a:spcAft>
                <a:spcPts val="600"/>
              </a:spcAft>
              <a:buFont typeface="Arial" panose="020B0604020202020204" pitchFamily="34" charset="0"/>
              <a:buChar char="•"/>
            </a:pPr>
            <a:r>
              <a:rPr lang="en-GB" sz="2000" dirty="0">
                <a:solidFill>
                  <a:schemeClr val="bg1"/>
                </a:solidFill>
                <a:latin typeface="Verdana"/>
                <a:ea typeface="Verdana"/>
                <a:cs typeface="Verdana"/>
              </a:rPr>
              <a:t>A plant pot or bowl</a:t>
            </a:r>
          </a:p>
          <a:p>
            <a:pPr marL="342900" indent="-342900">
              <a:spcAft>
                <a:spcPts val="600"/>
              </a:spcAft>
              <a:buFont typeface="Arial" panose="020B0604020202020204" pitchFamily="34" charset="0"/>
              <a:buChar char="•"/>
            </a:pPr>
            <a:r>
              <a:rPr lang="en-GB" sz="2000" dirty="0">
                <a:solidFill>
                  <a:schemeClr val="bg1"/>
                </a:solidFill>
                <a:latin typeface="Verdana"/>
                <a:ea typeface="Verdana"/>
                <a:cs typeface="Verdana"/>
              </a:rPr>
              <a:t>Elastic bands</a:t>
            </a:r>
          </a:p>
          <a:p>
            <a:pPr marL="342900" indent="-342900">
              <a:spcAft>
                <a:spcPts val="600"/>
              </a:spcAft>
              <a:buFont typeface="Arial" panose="020B0604020202020204" pitchFamily="34" charset="0"/>
              <a:buChar char="•"/>
            </a:pPr>
            <a:r>
              <a:rPr lang="en-GB" sz="2000" dirty="0">
                <a:solidFill>
                  <a:schemeClr val="bg1"/>
                </a:solidFill>
                <a:latin typeface="Verdana"/>
                <a:ea typeface="Verdana"/>
                <a:cs typeface="Verdana"/>
              </a:rPr>
              <a:t>Googly eyes or felt</a:t>
            </a:r>
          </a:p>
          <a:p>
            <a:pPr marL="342900" indent="-342900">
              <a:spcAft>
                <a:spcPts val="600"/>
              </a:spcAft>
              <a:buFont typeface="Arial" panose="020B0604020202020204" pitchFamily="34" charset="0"/>
              <a:buChar char="•"/>
            </a:pPr>
            <a:r>
              <a:rPr lang="en-GB" sz="2000" dirty="0">
                <a:solidFill>
                  <a:schemeClr val="bg1"/>
                </a:solidFill>
                <a:latin typeface="Verdana"/>
                <a:ea typeface="Verdana"/>
                <a:cs typeface="Verdana"/>
              </a:rPr>
              <a:t>Glue</a:t>
            </a:r>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3950" y="5924924"/>
            <a:ext cx="2590800" cy="3454400"/>
          </a:xfrm>
          <a:prstGeom prst="roundRect">
            <a:avLst>
              <a:gd name="adj" fmla="val 10314"/>
            </a:avLst>
          </a:prstGeom>
          <a:ln w="57150">
            <a:solidFill>
              <a:srgbClr val="001229"/>
            </a:solidFill>
          </a:ln>
          <a:effectLst>
            <a:outerShdw blurRad="76200" dist="38100" dir="7800000" algn="tl" rotWithShape="0">
              <a:srgbClr val="000000">
                <a:alpha val="40000"/>
              </a:srgbClr>
            </a:outerShdw>
          </a:effectLst>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5863" y="6323386"/>
            <a:ext cx="3543300" cy="2657475"/>
          </a:xfrm>
          <a:prstGeom prst="roundRect">
            <a:avLst>
              <a:gd name="adj" fmla="val 14602"/>
            </a:avLst>
          </a:prstGeom>
          <a:ln w="57150">
            <a:solidFill>
              <a:srgbClr val="001229"/>
            </a:solidFill>
          </a:ln>
          <a:effectLst>
            <a:outerShdw blurRad="76200" dist="38100" dir="7800000" algn="tl" rotWithShape="0">
              <a:srgbClr val="000000">
                <a:alpha val="40000"/>
              </a:srgbClr>
            </a:outerShdw>
          </a:effectLst>
        </p:spPr>
      </p:pic>
      <p:sp>
        <p:nvSpPr>
          <p:cNvPr id="19" name="TextBox 18">
            <a:extLst>
              <a:ext uri="{FF2B5EF4-FFF2-40B4-BE49-F238E27FC236}">
                <a16:creationId xmlns:a16="http://schemas.microsoft.com/office/drawing/2014/main" id="{D2FA8BCB-8CEB-B747-B414-55D5F6CC686C}"/>
              </a:ext>
            </a:extLst>
          </p:cNvPr>
          <p:cNvSpPr txBox="1"/>
          <p:nvPr/>
        </p:nvSpPr>
        <p:spPr>
          <a:xfrm>
            <a:off x="3816679" y="2251987"/>
            <a:ext cx="7086600" cy="707886"/>
          </a:xfrm>
          <a:prstGeom prst="rect">
            <a:avLst/>
          </a:prstGeom>
          <a:noFill/>
        </p:spPr>
        <p:txBody>
          <a:bodyPr wrap="square" rtlCol="0" anchor="t">
            <a:spAutoFit/>
          </a:bodyPr>
          <a:lstStyle/>
          <a:p>
            <a:pPr marL="457200" indent="-457200">
              <a:buClr>
                <a:srgbClr val="ED7D31"/>
              </a:buClr>
              <a:buFont typeface="+mj-lt"/>
              <a:buAutoNum type="arabicPeriod"/>
            </a:pPr>
            <a:r>
              <a:rPr lang="en-GB" sz="2000" dirty="0">
                <a:solidFill>
                  <a:schemeClr val="bg1"/>
                </a:solidFill>
                <a:latin typeface="Verdana"/>
                <a:ea typeface="Verdana"/>
                <a:cs typeface="Verdana"/>
              </a:rPr>
              <a:t>Cut off one leg of the tights at knee height and place the seeds inside, at the toe end.</a:t>
            </a:r>
            <a:endParaRPr lang="en-GB" sz="2000" dirty="0">
              <a:solidFill>
                <a:schemeClr val="accent2"/>
              </a:solidFill>
              <a:latin typeface="Verdana"/>
              <a:ea typeface="Verdana"/>
              <a:cs typeface="Verdana"/>
            </a:endParaRPr>
          </a:p>
        </p:txBody>
      </p:sp>
      <p:sp>
        <p:nvSpPr>
          <p:cNvPr id="24" name="TextBox 23">
            <a:extLst>
              <a:ext uri="{FF2B5EF4-FFF2-40B4-BE49-F238E27FC236}">
                <a16:creationId xmlns:a16="http://schemas.microsoft.com/office/drawing/2014/main" id="{99472FE2-361B-954D-91C0-B8E1EF955E98}"/>
              </a:ext>
            </a:extLst>
          </p:cNvPr>
          <p:cNvSpPr txBox="1"/>
          <p:nvPr/>
        </p:nvSpPr>
        <p:spPr>
          <a:xfrm>
            <a:off x="3816679" y="2946821"/>
            <a:ext cx="7086600" cy="707886"/>
          </a:xfrm>
          <a:prstGeom prst="rect">
            <a:avLst/>
          </a:prstGeom>
          <a:noFill/>
        </p:spPr>
        <p:txBody>
          <a:bodyPr wrap="square" rtlCol="0" anchor="t">
            <a:spAutoFit/>
          </a:bodyPr>
          <a:lstStyle/>
          <a:p>
            <a:pPr marL="457200" indent="-457200">
              <a:buClr>
                <a:srgbClr val="ED7D31"/>
              </a:buClr>
              <a:buFont typeface="+mj-lt"/>
              <a:buAutoNum type="arabicPeriod" startAt="2"/>
            </a:pPr>
            <a:r>
              <a:rPr lang="en-GB" sz="2000" dirty="0">
                <a:solidFill>
                  <a:schemeClr val="bg1"/>
                </a:solidFill>
                <a:latin typeface="Verdana"/>
                <a:ea typeface="Verdana"/>
                <a:cs typeface="Verdana"/>
              </a:rPr>
              <a:t>Add soil to make a ball shape and then tie a knot at the top.</a:t>
            </a:r>
            <a:endParaRPr lang="en-GB" sz="2000" dirty="0">
              <a:solidFill>
                <a:schemeClr val="accent2"/>
              </a:solidFill>
              <a:latin typeface="Verdana"/>
              <a:ea typeface="Verdana"/>
              <a:cs typeface="Verdana"/>
            </a:endParaRPr>
          </a:p>
        </p:txBody>
      </p:sp>
      <p:sp>
        <p:nvSpPr>
          <p:cNvPr id="25" name="TextBox 24">
            <a:extLst>
              <a:ext uri="{FF2B5EF4-FFF2-40B4-BE49-F238E27FC236}">
                <a16:creationId xmlns:a16="http://schemas.microsoft.com/office/drawing/2014/main" id="{20154C09-C28B-C94B-8DAC-99A18DD2B58C}"/>
              </a:ext>
            </a:extLst>
          </p:cNvPr>
          <p:cNvSpPr txBox="1"/>
          <p:nvPr/>
        </p:nvSpPr>
        <p:spPr>
          <a:xfrm>
            <a:off x="3816679" y="3613638"/>
            <a:ext cx="7086600" cy="400110"/>
          </a:xfrm>
          <a:prstGeom prst="rect">
            <a:avLst/>
          </a:prstGeom>
          <a:noFill/>
        </p:spPr>
        <p:txBody>
          <a:bodyPr wrap="square" rtlCol="0" anchor="t">
            <a:spAutoFit/>
          </a:bodyPr>
          <a:lstStyle/>
          <a:p>
            <a:pPr marL="457200" indent="-457200">
              <a:buClr>
                <a:srgbClr val="ED7D31"/>
              </a:buClr>
              <a:buFont typeface="+mj-lt"/>
              <a:buAutoNum type="arabicPeriod" startAt="3"/>
            </a:pPr>
            <a:r>
              <a:rPr lang="en-GB" sz="2000" dirty="0">
                <a:solidFill>
                  <a:schemeClr val="bg1"/>
                </a:solidFill>
                <a:latin typeface="Verdana"/>
                <a:ea typeface="Verdana"/>
                <a:cs typeface="Verdana"/>
              </a:rPr>
              <a:t>Place the ball, knot-side-down, into your pot.</a:t>
            </a:r>
            <a:endParaRPr lang="en-GB" sz="2000" dirty="0">
              <a:solidFill>
                <a:schemeClr val="accent2"/>
              </a:solidFill>
              <a:latin typeface="Verdana"/>
              <a:ea typeface="Verdana"/>
              <a:cs typeface="Verdana"/>
            </a:endParaRPr>
          </a:p>
        </p:txBody>
      </p:sp>
      <p:sp>
        <p:nvSpPr>
          <p:cNvPr id="26" name="TextBox 25">
            <a:extLst>
              <a:ext uri="{FF2B5EF4-FFF2-40B4-BE49-F238E27FC236}">
                <a16:creationId xmlns:a16="http://schemas.microsoft.com/office/drawing/2014/main" id="{EAD62507-305F-5047-B96E-2D0C4F5CD51A}"/>
              </a:ext>
            </a:extLst>
          </p:cNvPr>
          <p:cNvSpPr txBox="1"/>
          <p:nvPr/>
        </p:nvSpPr>
        <p:spPr>
          <a:xfrm>
            <a:off x="3797808" y="4054530"/>
            <a:ext cx="7086600" cy="707886"/>
          </a:xfrm>
          <a:prstGeom prst="rect">
            <a:avLst/>
          </a:prstGeom>
          <a:noFill/>
        </p:spPr>
        <p:txBody>
          <a:bodyPr wrap="square" rtlCol="0" anchor="t">
            <a:spAutoFit/>
          </a:bodyPr>
          <a:lstStyle/>
          <a:p>
            <a:pPr marL="457200" indent="-457200">
              <a:buClr>
                <a:srgbClr val="ED7D31"/>
              </a:buClr>
              <a:buFont typeface="+mj-lt"/>
              <a:buAutoNum type="arabicPeriod" startAt="4"/>
            </a:pPr>
            <a:r>
              <a:rPr lang="en-GB" sz="2000" dirty="0">
                <a:solidFill>
                  <a:schemeClr val="bg1"/>
                </a:solidFill>
                <a:latin typeface="Verdana"/>
                <a:ea typeface="Verdana"/>
                <a:cs typeface="Verdana"/>
              </a:rPr>
              <a:t>Use elastic bands to make ear or nose shapes. You could even add a tail.</a:t>
            </a:r>
            <a:endParaRPr lang="en-GB" sz="2000" dirty="0">
              <a:solidFill>
                <a:schemeClr val="accent2"/>
              </a:solidFill>
              <a:latin typeface="Verdana"/>
              <a:ea typeface="Verdana"/>
              <a:cs typeface="Verdana"/>
            </a:endParaRPr>
          </a:p>
        </p:txBody>
      </p:sp>
      <p:sp>
        <p:nvSpPr>
          <p:cNvPr id="27" name="TextBox 26">
            <a:extLst>
              <a:ext uri="{FF2B5EF4-FFF2-40B4-BE49-F238E27FC236}">
                <a16:creationId xmlns:a16="http://schemas.microsoft.com/office/drawing/2014/main" id="{7D7F7F20-2ACD-8046-9C01-184F1C3A3D8A}"/>
              </a:ext>
            </a:extLst>
          </p:cNvPr>
          <p:cNvSpPr txBox="1"/>
          <p:nvPr/>
        </p:nvSpPr>
        <p:spPr>
          <a:xfrm>
            <a:off x="3797808" y="4704318"/>
            <a:ext cx="7086600" cy="707886"/>
          </a:xfrm>
          <a:prstGeom prst="rect">
            <a:avLst/>
          </a:prstGeom>
          <a:noFill/>
        </p:spPr>
        <p:txBody>
          <a:bodyPr wrap="square" rtlCol="0" anchor="t">
            <a:spAutoFit/>
          </a:bodyPr>
          <a:lstStyle/>
          <a:p>
            <a:pPr marL="457200" indent="-457200">
              <a:buClr>
                <a:srgbClr val="ED7D31"/>
              </a:buClr>
              <a:buFont typeface="+mj-lt"/>
              <a:buAutoNum type="arabicPeriod" startAt="5"/>
            </a:pPr>
            <a:r>
              <a:rPr lang="en-GB" sz="2000" dirty="0">
                <a:solidFill>
                  <a:schemeClr val="bg1"/>
                </a:solidFill>
                <a:latin typeface="Verdana"/>
                <a:ea typeface="Verdana"/>
                <a:cs typeface="Verdana"/>
              </a:rPr>
              <a:t>Glue or sew a face onto your pet using googly eyes, felt or beads.</a:t>
            </a:r>
            <a:endParaRPr lang="en-GB" sz="2000" dirty="0">
              <a:solidFill>
                <a:schemeClr val="accent2"/>
              </a:solidFill>
              <a:latin typeface="Verdana"/>
              <a:ea typeface="Verdana"/>
              <a:cs typeface="Verdana"/>
            </a:endParaRPr>
          </a:p>
        </p:txBody>
      </p:sp>
    </p:spTree>
    <p:extLst>
      <p:ext uri="{BB962C8B-B14F-4D97-AF65-F5344CB8AC3E}">
        <p14:creationId xmlns:p14="http://schemas.microsoft.com/office/powerpoint/2010/main" val="321724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F71F026-553D-4144-B0FC-EA86A4AD65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801600" cy="9601200"/>
          </a:xfrm>
          <a:prstGeom prst="rect">
            <a:avLst/>
          </a:prstGeom>
        </p:spPr>
      </p:pic>
      <p:pic>
        <p:nvPicPr>
          <p:cNvPr id="5" name="Picture 4">
            <a:extLst>
              <a:ext uri="{FF2B5EF4-FFF2-40B4-BE49-F238E27FC236}">
                <a16:creationId xmlns:a16="http://schemas.microsoft.com/office/drawing/2014/main" id="{6D890A48-C8FF-4912-B363-ABAFEDA8A1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193614" y="1519881"/>
            <a:ext cx="7171723" cy="7171723"/>
          </a:xfrm>
          <a:prstGeom prst="roundRect">
            <a:avLst>
              <a:gd name="adj" fmla="val 6257"/>
            </a:avLst>
          </a:prstGeom>
          <a:solidFill>
            <a:srgbClr val="FFFFFF"/>
          </a:solidFill>
          <a:ln w="76200" cap="sq">
            <a:solidFill>
              <a:srgbClr val="001229"/>
            </a:solidFill>
            <a:miter lim="800000"/>
          </a:ln>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58416B32-5A98-4DD8-8F12-014435CFAE77}"/>
              </a:ext>
            </a:extLst>
          </p:cNvPr>
          <p:cNvSpPr txBox="1"/>
          <p:nvPr/>
        </p:nvSpPr>
        <p:spPr>
          <a:xfrm>
            <a:off x="87692" y="704262"/>
            <a:ext cx="2576182" cy="1446550"/>
          </a:xfrm>
          <a:prstGeom prst="rect">
            <a:avLst/>
          </a:prstGeom>
          <a:noFill/>
        </p:spPr>
        <p:txBody>
          <a:bodyPr wrap="square" rtlCol="0">
            <a:spAutoFit/>
          </a:bodyPr>
          <a:lstStyle/>
          <a:p>
            <a:pPr algn="ctr"/>
            <a:r>
              <a:rPr lang="en-US" sz="2200" dirty="0">
                <a:solidFill>
                  <a:srgbClr val="001229"/>
                </a:solidFill>
                <a:latin typeface="Verdana" panose="020B0604030504040204" pitchFamily="34" charset="0"/>
                <a:ea typeface="Verdana" panose="020B0604030504040204" pitchFamily="34" charset="0"/>
              </a:rPr>
              <a:t>Where do you think Bobby might have been placed to grow? </a:t>
            </a:r>
            <a:endParaRPr lang="en-GB" sz="2200" dirty="0">
              <a:solidFill>
                <a:srgbClr val="001229"/>
              </a:solidFill>
              <a:latin typeface="Verdana" panose="020B0604030504040204" pitchFamily="34" charset="0"/>
              <a:ea typeface="Verdana" panose="020B0604030504040204" pitchFamily="34" charset="0"/>
            </a:endParaRPr>
          </a:p>
        </p:txBody>
      </p:sp>
      <p:sp>
        <p:nvSpPr>
          <p:cNvPr id="8" name="TextBox 7">
            <a:extLst>
              <a:ext uri="{FF2B5EF4-FFF2-40B4-BE49-F238E27FC236}">
                <a16:creationId xmlns:a16="http://schemas.microsoft.com/office/drawing/2014/main" id="{7E1E5177-3C98-4A89-9F1B-1662E0F62144}"/>
              </a:ext>
            </a:extLst>
          </p:cNvPr>
          <p:cNvSpPr txBox="1"/>
          <p:nvPr/>
        </p:nvSpPr>
        <p:spPr>
          <a:xfrm>
            <a:off x="2971800" y="1609126"/>
            <a:ext cx="2012827" cy="1446550"/>
          </a:xfrm>
          <a:prstGeom prst="rect">
            <a:avLst/>
          </a:prstGeom>
          <a:noFill/>
        </p:spPr>
        <p:txBody>
          <a:bodyPr wrap="square" rtlCol="0">
            <a:spAutoFit/>
          </a:bodyPr>
          <a:lstStyle/>
          <a:p>
            <a:pPr algn="ctr"/>
            <a:r>
              <a:rPr lang="en-US" sz="2200" dirty="0">
                <a:solidFill>
                  <a:srgbClr val="001229"/>
                </a:solidFill>
                <a:latin typeface="Verdana" panose="020B0604030504040204" pitchFamily="34" charset="0"/>
                <a:ea typeface="Verdana" panose="020B0604030504040204" pitchFamily="34" charset="0"/>
              </a:rPr>
              <a:t>What do you notice about Bobby’s </a:t>
            </a:r>
            <a:br>
              <a:rPr lang="en-US" sz="2200" dirty="0">
                <a:solidFill>
                  <a:srgbClr val="001229"/>
                </a:solidFill>
                <a:latin typeface="Verdana" panose="020B0604030504040204" pitchFamily="34" charset="0"/>
                <a:ea typeface="Verdana" panose="020B0604030504040204" pitchFamily="34" charset="0"/>
              </a:rPr>
            </a:br>
            <a:r>
              <a:rPr lang="en-US" sz="2200" dirty="0">
                <a:solidFill>
                  <a:srgbClr val="001229"/>
                </a:solidFill>
                <a:latin typeface="Verdana" panose="020B0604030504040204" pitchFamily="34" charset="0"/>
                <a:ea typeface="Verdana" panose="020B0604030504040204" pitchFamily="34" charset="0"/>
              </a:rPr>
              <a:t>grass ‘fur’? </a:t>
            </a:r>
            <a:endParaRPr lang="en-GB" sz="2200" dirty="0">
              <a:solidFill>
                <a:srgbClr val="001229"/>
              </a:solidFill>
              <a:latin typeface="Verdana" panose="020B060403050404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CF8BFCD-5611-4791-8DC6-7D366BB839B3}"/>
              </a:ext>
            </a:extLst>
          </p:cNvPr>
          <p:cNvSpPr txBox="1"/>
          <p:nvPr/>
        </p:nvSpPr>
        <p:spPr>
          <a:xfrm>
            <a:off x="9829801" y="2263758"/>
            <a:ext cx="2394598" cy="1446550"/>
          </a:xfrm>
          <a:prstGeom prst="rect">
            <a:avLst/>
          </a:prstGeom>
          <a:noFill/>
        </p:spPr>
        <p:txBody>
          <a:bodyPr wrap="square" rtlCol="0">
            <a:spAutoFit/>
          </a:bodyPr>
          <a:lstStyle/>
          <a:p>
            <a:r>
              <a:rPr lang="en-US" sz="2200" dirty="0">
                <a:solidFill>
                  <a:srgbClr val="001229"/>
                </a:solidFill>
                <a:latin typeface="Verdana" panose="020B0604030504040204" pitchFamily="34" charset="0"/>
                <a:ea typeface="Verdana" panose="020B0604030504040204" pitchFamily="34" charset="0"/>
              </a:rPr>
              <a:t>Bobby was put in a cupboard without any light. </a:t>
            </a:r>
            <a:endParaRPr lang="en-GB" sz="2200" dirty="0">
              <a:solidFill>
                <a:srgbClr val="001229"/>
              </a:solidFill>
              <a:latin typeface="Verdana" panose="020B0604030504040204" pitchFamily="34" charset="0"/>
              <a:ea typeface="Verdana" panose="020B0604030504040204" pitchFamily="34" charset="0"/>
            </a:endParaRPr>
          </a:p>
        </p:txBody>
      </p:sp>
      <p:pic>
        <p:nvPicPr>
          <p:cNvPr id="12" name="Picture 11">
            <a:extLst>
              <a:ext uri="{FF2B5EF4-FFF2-40B4-BE49-F238E27FC236}">
                <a16:creationId xmlns:a16="http://schemas.microsoft.com/office/drawing/2014/main" id="{030777D4-ED8F-4FFF-BBD0-9CC361A2B4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042" y="5468804"/>
            <a:ext cx="3677672" cy="6173749"/>
          </a:xfrm>
          <a:prstGeom prst="rect">
            <a:avLst/>
          </a:prstGeom>
        </p:spPr>
      </p:pic>
      <p:sp>
        <p:nvSpPr>
          <p:cNvPr id="17" name="Speech Bubble: Oval 16">
            <a:extLst>
              <a:ext uri="{FF2B5EF4-FFF2-40B4-BE49-F238E27FC236}">
                <a16:creationId xmlns:a16="http://schemas.microsoft.com/office/drawing/2014/main" id="{B685BF78-0DDD-4ADB-84D0-5978EE922320}"/>
              </a:ext>
            </a:extLst>
          </p:cNvPr>
          <p:cNvSpPr/>
          <p:nvPr/>
        </p:nvSpPr>
        <p:spPr>
          <a:xfrm>
            <a:off x="1933878" y="3149291"/>
            <a:ext cx="5096906" cy="3301287"/>
          </a:xfrm>
          <a:prstGeom prst="wedgeEllipseCallout">
            <a:avLst>
              <a:gd name="adj1" fmla="val -40763"/>
              <a:gd name="adj2" fmla="val 69257"/>
            </a:avLst>
          </a:prstGeom>
          <a:ln>
            <a:solidFill>
              <a:srgbClr val="001229"/>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700" dirty="0">
                <a:solidFill>
                  <a:srgbClr val="001229"/>
                </a:solidFill>
                <a:latin typeface="Verdana" panose="020B0604030504040204" pitchFamily="34" charset="0"/>
                <a:ea typeface="Verdana" panose="020B0604030504040204" pitchFamily="34" charset="0"/>
              </a:rPr>
              <a:t>Although the grass </a:t>
            </a:r>
            <a:br>
              <a:rPr lang="en-US" sz="1700" dirty="0">
                <a:solidFill>
                  <a:srgbClr val="001229"/>
                </a:solidFill>
                <a:latin typeface="Verdana" panose="020B0604030504040204" pitchFamily="34" charset="0"/>
                <a:ea typeface="Verdana" panose="020B0604030504040204" pitchFamily="34" charset="0"/>
              </a:rPr>
            </a:br>
            <a:r>
              <a:rPr lang="en-US" sz="1700" dirty="0">
                <a:solidFill>
                  <a:srgbClr val="001229"/>
                </a:solidFill>
                <a:latin typeface="Verdana" panose="020B0604030504040204" pitchFamily="34" charset="0"/>
                <a:ea typeface="Verdana" panose="020B0604030504040204" pitchFamily="34" charset="0"/>
              </a:rPr>
              <a:t>has grown, it would eventually die without light. It is growing tall but will become spindly and weak. You will notice the grass is yellow rather than green. Plants need sunlight to help them produce chlorophyll which they need to grow. This process is called photosynthesis. </a:t>
            </a:r>
            <a:endParaRPr lang="en-GB" sz="1700" dirty="0">
              <a:solidFill>
                <a:srgbClr val="001229"/>
              </a:solidFill>
              <a:latin typeface="Verdana" panose="020B0604030504040204" pitchFamily="34" charset="0"/>
              <a:ea typeface="Verdana" panose="020B0604030504040204" pitchFamily="34" charset="0"/>
            </a:endParaRPr>
          </a:p>
        </p:txBody>
      </p:sp>
      <p:sp>
        <p:nvSpPr>
          <p:cNvPr id="9" name="Speech Bubble: Oval 16">
            <a:extLst>
              <a:ext uri="{FF2B5EF4-FFF2-40B4-BE49-F238E27FC236}">
                <a16:creationId xmlns:a16="http://schemas.microsoft.com/office/drawing/2014/main" id="{22031487-C9F1-BA48-B9D2-AB0A50E9A557}"/>
              </a:ext>
            </a:extLst>
          </p:cNvPr>
          <p:cNvSpPr/>
          <p:nvPr/>
        </p:nvSpPr>
        <p:spPr>
          <a:xfrm>
            <a:off x="10498157" y="6858000"/>
            <a:ext cx="1681050" cy="1049957"/>
          </a:xfrm>
          <a:prstGeom prst="wedgeEllipseCallout">
            <a:avLst>
              <a:gd name="adj1" fmla="val -72312"/>
              <a:gd name="adj2" fmla="val -42217"/>
            </a:avLst>
          </a:prstGeom>
          <a:ln>
            <a:solidFill>
              <a:srgbClr val="001229"/>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800" dirty="0">
                <a:solidFill>
                  <a:srgbClr val="001229"/>
                </a:solidFill>
                <a:latin typeface="Verdana" panose="020B0604030504040204" pitchFamily="34" charset="0"/>
                <a:ea typeface="Verdana" panose="020B0604030504040204" pitchFamily="34" charset="0"/>
              </a:rPr>
              <a:t>Hi! I’m Bobby! </a:t>
            </a:r>
            <a:endParaRPr lang="en-GB" sz="1800" dirty="0">
              <a:solidFill>
                <a:srgbClr val="001229"/>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98094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2250" fill="hold"/>
                                        <p:tgtEl>
                                          <p:spTgt spid="17"/>
                                        </p:tgtEl>
                                        <p:attrNameLst>
                                          <p:attrName>ppt_x</p:attrName>
                                        </p:attrNameLst>
                                      </p:cBhvr>
                                      <p:tavLst>
                                        <p:tav tm="0">
                                          <p:val>
                                            <p:strVal val="#ppt_x"/>
                                          </p:val>
                                        </p:tav>
                                        <p:tav tm="100000">
                                          <p:val>
                                            <p:strVal val="#ppt_x"/>
                                          </p:val>
                                        </p:tav>
                                      </p:tavLst>
                                    </p:anim>
                                    <p:anim calcmode="lin" valueType="num">
                                      <p:cBhvr additive="base">
                                        <p:cTn id="20" dur="22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250" fill="hold"/>
                                        <p:tgtEl>
                                          <p:spTgt spid="12"/>
                                        </p:tgtEl>
                                        <p:attrNameLst>
                                          <p:attrName>ppt_x</p:attrName>
                                        </p:attrNameLst>
                                      </p:cBhvr>
                                      <p:tavLst>
                                        <p:tav tm="0">
                                          <p:val>
                                            <p:strVal val="#ppt_x"/>
                                          </p:val>
                                        </p:tav>
                                        <p:tav tm="100000">
                                          <p:val>
                                            <p:strVal val="#ppt_x"/>
                                          </p:val>
                                        </p:tav>
                                      </p:tavLst>
                                    </p:anim>
                                    <p:anim calcmode="lin" valueType="num">
                                      <p:cBhvr additive="base">
                                        <p:cTn id="24" dur="2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7"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351</TotalTime>
  <Words>261</Words>
  <Application>Microsoft Office PowerPoint</Application>
  <PresentationFormat>A3 Paper (297x420 mm)</PresentationFormat>
  <Paragraphs>41</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Hand Of Sean</vt:lpstr>
      <vt:lpstr>Arial</vt:lpstr>
      <vt:lpstr>Calibri</vt:lpstr>
      <vt:lpstr>Calibri Light</vt:lpstr>
      <vt:lpstr>Folk Solid</vt:lpstr>
      <vt:lpstr>Verdana</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Kirsty Williams</dc:creator>
  <cp:lastModifiedBy>Owner</cp:lastModifiedBy>
  <cp:revision>75</cp:revision>
  <dcterms:created xsi:type="dcterms:W3CDTF">2018-04-17T11:29:08Z</dcterms:created>
  <dcterms:modified xsi:type="dcterms:W3CDTF">2018-08-30T15:48:57Z</dcterms:modified>
</cp:coreProperties>
</file>